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6" r:id="rId3"/>
    <p:sldId id="291" r:id="rId4"/>
    <p:sldId id="258" r:id="rId5"/>
    <p:sldId id="261" r:id="rId6"/>
    <p:sldId id="259" r:id="rId7"/>
    <p:sldId id="265" r:id="rId8"/>
    <p:sldId id="262" r:id="rId9"/>
    <p:sldId id="264" r:id="rId10"/>
    <p:sldId id="266" r:id="rId11"/>
    <p:sldId id="267" r:id="rId12"/>
    <p:sldId id="268" r:id="rId13"/>
    <p:sldId id="26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7" r:id="rId30"/>
    <p:sldId id="288" r:id="rId31"/>
    <p:sldId id="289" r:id="rId32"/>
    <p:sldId id="290" r:id="rId33"/>
    <p:sldId id="269"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A1166-97AF-4F74-A8FE-EB1AC4327F8C}" v="53" dt="2024-08-30T22:21:30.700"/>
    <p1510:client id="{AC4FF8C1-3A13-4CEC-AF4C-C5A9A98D5395}" v="2" dt="2024-08-31T13:36:22.59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ário Convidado" providerId="Windows Live" clId="Web-{9ECA1166-97AF-4F74-A8FE-EB1AC4327F8C}"/>
    <pc:docChg chg="modSld">
      <pc:chgData name="Usuário Convidado" userId="" providerId="Windows Live" clId="Web-{9ECA1166-97AF-4F74-A8FE-EB1AC4327F8C}" dt="2024-08-30T22:21:30.700" v="51" actId="20577"/>
      <pc:docMkLst>
        <pc:docMk/>
      </pc:docMkLst>
      <pc:sldChg chg="modSp">
        <pc:chgData name="Usuário Convidado" userId="" providerId="Windows Live" clId="Web-{9ECA1166-97AF-4F74-A8FE-EB1AC4327F8C}" dt="2024-08-30T22:21:30.700" v="51" actId="20577"/>
        <pc:sldMkLst>
          <pc:docMk/>
          <pc:sldMk cId="3685790343" sldId="256"/>
        </pc:sldMkLst>
        <pc:spChg chg="mod">
          <ac:chgData name="Usuário Convidado" userId="" providerId="Windows Live" clId="Web-{9ECA1166-97AF-4F74-A8FE-EB1AC4327F8C}" dt="2024-08-30T22:21:30.700" v="51" actId="20577"/>
          <ac:spMkLst>
            <pc:docMk/>
            <pc:sldMk cId="3685790343" sldId="256"/>
            <ac:spMk id="5" creationId="{00000000-0000-0000-0000-000000000000}"/>
          </ac:spMkLst>
        </pc:spChg>
      </pc:sldChg>
      <pc:sldChg chg="modSp">
        <pc:chgData name="Usuário Convidado" userId="" providerId="Windows Live" clId="Web-{9ECA1166-97AF-4F74-A8FE-EB1AC4327F8C}" dt="2024-08-30T22:19:24.254" v="1" actId="20577"/>
        <pc:sldMkLst>
          <pc:docMk/>
          <pc:sldMk cId="3695130464" sldId="257"/>
        </pc:sldMkLst>
        <pc:spChg chg="mod">
          <ac:chgData name="Usuário Convidado" userId="" providerId="Windows Live" clId="Web-{9ECA1166-97AF-4F74-A8FE-EB1AC4327F8C}" dt="2024-08-30T22:19:24.254" v="1" actId="20577"/>
          <ac:spMkLst>
            <pc:docMk/>
            <pc:sldMk cId="3695130464" sldId="257"/>
            <ac:spMk id="7" creationId="{00000000-0000-0000-0000-000000000000}"/>
          </ac:spMkLst>
        </pc:spChg>
      </pc:sldChg>
    </pc:docChg>
  </pc:docChgLst>
  <pc:docChgLst>
    <pc:chgData name="Marcos Antonio" userId="d97eb94bacaab3b1" providerId="Windows Live" clId="Web-{AC4FF8C1-3A13-4CEC-AF4C-C5A9A98D5395}"/>
    <pc:docChg chg="modSld">
      <pc:chgData name="Marcos Antonio" userId="d97eb94bacaab3b1" providerId="Windows Live" clId="Web-{AC4FF8C1-3A13-4CEC-AF4C-C5A9A98D5395}" dt="2024-08-31T13:36:22.591" v="1"/>
      <pc:docMkLst>
        <pc:docMk/>
      </pc:docMkLst>
      <pc:sldChg chg="modSp">
        <pc:chgData name="Marcos Antonio" userId="d97eb94bacaab3b1" providerId="Windows Live" clId="Web-{AC4FF8C1-3A13-4CEC-AF4C-C5A9A98D5395}" dt="2024-08-31T13:35:45.777" v="0" actId="20577"/>
        <pc:sldMkLst>
          <pc:docMk/>
          <pc:sldMk cId="3695130464" sldId="257"/>
        </pc:sldMkLst>
        <pc:spChg chg="mod">
          <ac:chgData name="Marcos Antonio" userId="d97eb94bacaab3b1" providerId="Windows Live" clId="Web-{AC4FF8C1-3A13-4CEC-AF4C-C5A9A98D5395}" dt="2024-08-31T13:35:45.777" v="0" actId="20577"/>
          <ac:spMkLst>
            <pc:docMk/>
            <pc:sldMk cId="3695130464" sldId="257"/>
            <ac:spMk id="7" creationId="{00000000-0000-0000-0000-000000000000}"/>
          </ac:spMkLst>
        </pc:spChg>
      </pc:sldChg>
      <pc:sldChg chg="delSp">
        <pc:chgData name="Marcos Antonio" userId="d97eb94bacaab3b1" providerId="Windows Live" clId="Web-{AC4FF8C1-3A13-4CEC-AF4C-C5A9A98D5395}" dt="2024-08-31T13:36:22.591" v="1"/>
        <pc:sldMkLst>
          <pc:docMk/>
          <pc:sldMk cId="3980412706" sldId="290"/>
        </pc:sldMkLst>
        <pc:picChg chg="del">
          <ac:chgData name="Marcos Antonio" userId="d97eb94bacaab3b1" providerId="Windows Live" clId="Web-{AC4FF8C1-3A13-4CEC-AF4C-C5A9A98D5395}" dt="2024-08-31T13:36:22.591" v="1"/>
          <ac:picMkLst>
            <pc:docMk/>
            <pc:sldMk cId="3980412706" sldId="290"/>
            <ac:picMk id="4" creationId="{013E05D6-BD69-F35D-5314-5D4736AEDB3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203F6-0C1B-455F-8AB0-A9C35406EA4D}"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pt-BR"/>
        </a:p>
      </dgm:t>
    </dgm:pt>
    <dgm:pt modelId="{7A3535E4-ED30-47CE-8FBB-68827C2E2C40}">
      <dgm:prSet phldrT="[Texto]" custT="1"/>
      <dgm:spPr/>
      <dgm:t>
        <a:bodyPr/>
        <a:lstStyle/>
        <a:p>
          <a:pPr>
            <a:lnSpc>
              <a:spcPct val="50000"/>
            </a:lnSpc>
          </a:pPr>
          <a:r>
            <a:rPr lang="pt-BR" sz="3200" dirty="0">
              <a:latin typeface="Gabriola" panose="04040605051002020D02" pitchFamily="82" charset="0"/>
            </a:rPr>
            <a:t>Base Nacional Comum Curricular e a Educação Física</a:t>
          </a:r>
        </a:p>
      </dgm:t>
    </dgm:pt>
    <dgm:pt modelId="{72607DD8-10AB-4D9E-B1AD-4E231B4BCE30}" type="parTrans" cxnId="{1FE43CFC-2031-4C2D-808E-13A50AE5EAD1}">
      <dgm:prSet/>
      <dgm:spPr/>
      <dgm:t>
        <a:bodyPr/>
        <a:lstStyle/>
        <a:p>
          <a:pPr>
            <a:lnSpc>
              <a:spcPct val="50000"/>
            </a:lnSpc>
          </a:pPr>
          <a:endParaRPr lang="pt-BR" sz="2000">
            <a:latin typeface="Gabriola" panose="04040605051002020D02" pitchFamily="82" charset="0"/>
          </a:endParaRPr>
        </a:p>
      </dgm:t>
    </dgm:pt>
    <dgm:pt modelId="{ECF0E3CC-4CF6-4311-94A4-7029D00282F2}" type="sibTrans" cxnId="{1FE43CFC-2031-4C2D-808E-13A50AE5EAD1}">
      <dgm:prSet/>
      <dgm:spPr/>
      <dgm:t>
        <a:bodyPr/>
        <a:lstStyle/>
        <a:p>
          <a:pPr>
            <a:lnSpc>
              <a:spcPct val="50000"/>
            </a:lnSpc>
          </a:pPr>
          <a:endParaRPr lang="pt-BR" sz="2000">
            <a:latin typeface="Gabriola" panose="04040605051002020D02" pitchFamily="82" charset="0"/>
          </a:endParaRPr>
        </a:p>
      </dgm:t>
    </dgm:pt>
    <dgm:pt modelId="{3FD6704F-36B8-4DE2-BCA8-632E572A56A3}">
      <dgm:prSet phldrT="[Texto]" custT="1"/>
      <dgm:spPr/>
      <dgm:t>
        <a:bodyPr/>
        <a:lstStyle/>
        <a:p>
          <a:pPr>
            <a:lnSpc>
              <a:spcPct val="50000"/>
            </a:lnSpc>
          </a:pPr>
          <a:r>
            <a:rPr lang="pt-BR" sz="3200" dirty="0">
              <a:latin typeface="Gabriola" panose="04040605051002020D02" pitchFamily="82" charset="0"/>
            </a:rPr>
            <a:t>Importância e benefícios dos jogos adaptados para cadeirantes</a:t>
          </a:r>
        </a:p>
      </dgm:t>
    </dgm:pt>
    <dgm:pt modelId="{D50E34E6-344F-4871-86CF-03E5EC0E57A5}" type="parTrans" cxnId="{6A92DD84-587C-4ED4-8510-E073B375A2C8}">
      <dgm:prSet/>
      <dgm:spPr/>
      <dgm:t>
        <a:bodyPr/>
        <a:lstStyle/>
        <a:p>
          <a:pPr>
            <a:lnSpc>
              <a:spcPct val="50000"/>
            </a:lnSpc>
          </a:pPr>
          <a:endParaRPr lang="pt-BR" sz="2000">
            <a:latin typeface="Gabriola" panose="04040605051002020D02" pitchFamily="82" charset="0"/>
          </a:endParaRPr>
        </a:p>
      </dgm:t>
    </dgm:pt>
    <dgm:pt modelId="{DE30B54D-BB23-4AFF-B748-9B2B98EE5BC0}" type="sibTrans" cxnId="{6A92DD84-587C-4ED4-8510-E073B375A2C8}">
      <dgm:prSet/>
      <dgm:spPr/>
      <dgm:t>
        <a:bodyPr/>
        <a:lstStyle/>
        <a:p>
          <a:pPr>
            <a:lnSpc>
              <a:spcPct val="50000"/>
            </a:lnSpc>
          </a:pPr>
          <a:endParaRPr lang="pt-BR" sz="2000">
            <a:latin typeface="Gabriola" panose="04040605051002020D02" pitchFamily="82" charset="0"/>
          </a:endParaRPr>
        </a:p>
      </dgm:t>
    </dgm:pt>
    <dgm:pt modelId="{EE5BDA15-1DE4-4388-82C8-13344C27D6EA}">
      <dgm:prSet phldrT="[Texto]" custT="1"/>
      <dgm:spPr/>
      <dgm:t>
        <a:bodyPr/>
        <a:lstStyle/>
        <a:p>
          <a:pPr>
            <a:lnSpc>
              <a:spcPct val="50000"/>
            </a:lnSpc>
          </a:pPr>
          <a:r>
            <a:rPr lang="pt-BR" sz="3200" dirty="0">
              <a:latin typeface="Gabriola" panose="04040605051002020D02" pitchFamily="82" charset="0"/>
            </a:rPr>
            <a:t>Desafios no ensino de Educação Física para cadeirantes</a:t>
          </a:r>
        </a:p>
      </dgm:t>
    </dgm:pt>
    <dgm:pt modelId="{FCBCEBE9-26C0-43EA-8A9E-3027CCB0DEE5}" type="parTrans" cxnId="{B4C5061D-AFBB-4602-8319-FA4730DFDE2F}">
      <dgm:prSet/>
      <dgm:spPr/>
      <dgm:t>
        <a:bodyPr/>
        <a:lstStyle/>
        <a:p>
          <a:pPr>
            <a:lnSpc>
              <a:spcPct val="50000"/>
            </a:lnSpc>
          </a:pPr>
          <a:endParaRPr lang="pt-BR" sz="2000">
            <a:latin typeface="Gabriola" panose="04040605051002020D02" pitchFamily="82" charset="0"/>
          </a:endParaRPr>
        </a:p>
      </dgm:t>
    </dgm:pt>
    <dgm:pt modelId="{D7CFD4FD-B07F-4940-9BBA-36EE9A076D3C}" type="sibTrans" cxnId="{B4C5061D-AFBB-4602-8319-FA4730DFDE2F}">
      <dgm:prSet/>
      <dgm:spPr/>
      <dgm:t>
        <a:bodyPr/>
        <a:lstStyle/>
        <a:p>
          <a:pPr>
            <a:lnSpc>
              <a:spcPct val="50000"/>
            </a:lnSpc>
          </a:pPr>
          <a:endParaRPr lang="pt-BR" sz="2000">
            <a:latin typeface="Gabriola" panose="04040605051002020D02" pitchFamily="82" charset="0"/>
          </a:endParaRPr>
        </a:p>
      </dgm:t>
    </dgm:pt>
    <dgm:pt modelId="{0CD88765-D8D8-4865-AAB0-DA281B525291}">
      <dgm:prSet phldrT="[Texto]" custT="1"/>
      <dgm:spPr/>
      <dgm:t>
        <a:bodyPr/>
        <a:lstStyle/>
        <a:p>
          <a:pPr>
            <a:lnSpc>
              <a:spcPct val="50000"/>
            </a:lnSpc>
          </a:pPr>
          <a:r>
            <a:rPr lang="pt-BR" sz="3200" dirty="0">
              <a:latin typeface="Gabriola" panose="04040605051002020D02" pitchFamily="82" charset="0"/>
            </a:rPr>
            <a:t>Apresentação e descrição dos jogos adaptados</a:t>
          </a:r>
        </a:p>
      </dgm:t>
    </dgm:pt>
    <dgm:pt modelId="{2A276DB0-BA50-45F4-90A1-EE1D91AB3123}" type="parTrans" cxnId="{75FD2D38-440E-44CC-9237-3BF53728DCA8}">
      <dgm:prSet/>
      <dgm:spPr/>
      <dgm:t>
        <a:bodyPr/>
        <a:lstStyle/>
        <a:p>
          <a:pPr>
            <a:lnSpc>
              <a:spcPct val="50000"/>
            </a:lnSpc>
          </a:pPr>
          <a:endParaRPr lang="pt-BR" sz="2000">
            <a:latin typeface="Gabriola" panose="04040605051002020D02" pitchFamily="82" charset="0"/>
          </a:endParaRPr>
        </a:p>
      </dgm:t>
    </dgm:pt>
    <dgm:pt modelId="{9160B184-165E-4E74-B094-5464AC4A5F01}" type="sibTrans" cxnId="{75FD2D38-440E-44CC-9237-3BF53728DCA8}">
      <dgm:prSet/>
      <dgm:spPr/>
      <dgm:t>
        <a:bodyPr/>
        <a:lstStyle/>
        <a:p>
          <a:pPr>
            <a:lnSpc>
              <a:spcPct val="50000"/>
            </a:lnSpc>
          </a:pPr>
          <a:endParaRPr lang="pt-BR" sz="2000">
            <a:latin typeface="Gabriola" panose="04040605051002020D02" pitchFamily="82" charset="0"/>
          </a:endParaRPr>
        </a:p>
      </dgm:t>
    </dgm:pt>
    <dgm:pt modelId="{9F54633A-12C9-48CC-83FE-49BB4DCDB531}" type="pres">
      <dgm:prSet presAssocID="{A3D203F6-0C1B-455F-8AB0-A9C35406EA4D}" presName="Name0" presStyleCnt="0">
        <dgm:presLayoutVars>
          <dgm:dir/>
          <dgm:resizeHandles val="exact"/>
        </dgm:presLayoutVars>
      </dgm:prSet>
      <dgm:spPr/>
      <dgm:t>
        <a:bodyPr/>
        <a:lstStyle/>
        <a:p>
          <a:endParaRPr lang="pt-BR"/>
        </a:p>
      </dgm:t>
    </dgm:pt>
    <dgm:pt modelId="{846D7A68-4FB9-4C83-A89F-E211A4185DAD}" type="pres">
      <dgm:prSet presAssocID="{7A3535E4-ED30-47CE-8FBB-68827C2E2C40}" presName="composite" presStyleCnt="0"/>
      <dgm:spPr/>
    </dgm:pt>
    <dgm:pt modelId="{BAEF11BA-84E1-46B9-80EB-949DB93D6AD2}" type="pres">
      <dgm:prSet presAssocID="{7A3535E4-ED30-47CE-8FBB-68827C2E2C40}" presName="rect1" presStyleLbl="trAlignAcc1" presStyleIdx="0" presStyleCnt="4">
        <dgm:presLayoutVars>
          <dgm:bulletEnabled val="1"/>
        </dgm:presLayoutVars>
      </dgm:prSet>
      <dgm:spPr/>
      <dgm:t>
        <a:bodyPr/>
        <a:lstStyle/>
        <a:p>
          <a:endParaRPr lang="pt-BR"/>
        </a:p>
      </dgm:t>
    </dgm:pt>
    <dgm:pt modelId="{B6FFD187-B50E-4B73-A128-6304020CBA3F}" type="pres">
      <dgm:prSet presAssocID="{7A3535E4-ED30-47CE-8FBB-68827C2E2C40}"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EE4C4DEB-42E5-49FB-A081-AF33A09A1302}" type="pres">
      <dgm:prSet presAssocID="{ECF0E3CC-4CF6-4311-94A4-7029D00282F2}" presName="sibTrans" presStyleCnt="0"/>
      <dgm:spPr/>
    </dgm:pt>
    <dgm:pt modelId="{AB819C3C-8D0C-4D57-8795-7BAA98A87844}" type="pres">
      <dgm:prSet presAssocID="{3FD6704F-36B8-4DE2-BCA8-632E572A56A3}" presName="composite" presStyleCnt="0"/>
      <dgm:spPr/>
    </dgm:pt>
    <dgm:pt modelId="{3B0777CD-2AA2-4555-AC14-E9C5D0FDCAE3}" type="pres">
      <dgm:prSet presAssocID="{3FD6704F-36B8-4DE2-BCA8-632E572A56A3}" presName="rect1" presStyleLbl="trAlignAcc1" presStyleIdx="1" presStyleCnt="4">
        <dgm:presLayoutVars>
          <dgm:bulletEnabled val="1"/>
        </dgm:presLayoutVars>
      </dgm:prSet>
      <dgm:spPr/>
      <dgm:t>
        <a:bodyPr/>
        <a:lstStyle/>
        <a:p>
          <a:endParaRPr lang="pt-BR"/>
        </a:p>
      </dgm:t>
    </dgm:pt>
    <dgm:pt modelId="{F8253727-F85E-476D-A193-1EFEDC10E38D}" type="pres">
      <dgm:prSet presAssocID="{3FD6704F-36B8-4DE2-BCA8-632E572A56A3}"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094F40D-3268-443F-B08A-E4F149BF29B3}" type="pres">
      <dgm:prSet presAssocID="{DE30B54D-BB23-4AFF-B748-9B2B98EE5BC0}" presName="sibTrans" presStyleCnt="0"/>
      <dgm:spPr/>
    </dgm:pt>
    <dgm:pt modelId="{B706E524-70AF-401E-A660-374F3FB22C9F}" type="pres">
      <dgm:prSet presAssocID="{EE5BDA15-1DE4-4388-82C8-13344C27D6EA}" presName="composite" presStyleCnt="0"/>
      <dgm:spPr/>
    </dgm:pt>
    <dgm:pt modelId="{C9FFBF59-4E7C-4738-9AF9-49D693B58299}" type="pres">
      <dgm:prSet presAssocID="{EE5BDA15-1DE4-4388-82C8-13344C27D6EA}" presName="rect1" presStyleLbl="trAlignAcc1" presStyleIdx="2" presStyleCnt="4">
        <dgm:presLayoutVars>
          <dgm:bulletEnabled val="1"/>
        </dgm:presLayoutVars>
      </dgm:prSet>
      <dgm:spPr/>
      <dgm:t>
        <a:bodyPr/>
        <a:lstStyle/>
        <a:p>
          <a:endParaRPr lang="pt-BR"/>
        </a:p>
      </dgm:t>
    </dgm:pt>
    <dgm:pt modelId="{18288AD2-FD09-41EA-931D-CC3B2AE3B1BA}" type="pres">
      <dgm:prSet presAssocID="{EE5BDA15-1DE4-4388-82C8-13344C27D6EA}"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CFBE99B5-9C0A-4BBC-8781-6DF36375E383}" type="pres">
      <dgm:prSet presAssocID="{D7CFD4FD-B07F-4940-9BBA-36EE9A076D3C}" presName="sibTrans" presStyleCnt="0"/>
      <dgm:spPr/>
    </dgm:pt>
    <dgm:pt modelId="{21C35F26-54E4-4C6C-9C2F-977DC4D0FB2C}" type="pres">
      <dgm:prSet presAssocID="{0CD88765-D8D8-4865-AAB0-DA281B525291}" presName="composite" presStyleCnt="0"/>
      <dgm:spPr/>
    </dgm:pt>
    <dgm:pt modelId="{481CBE6D-B8CC-4EF6-BA11-3C05DA2531AD}" type="pres">
      <dgm:prSet presAssocID="{0CD88765-D8D8-4865-AAB0-DA281B525291}" presName="rect1" presStyleLbl="trAlignAcc1" presStyleIdx="3" presStyleCnt="4">
        <dgm:presLayoutVars>
          <dgm:bulletEnabled val="1"/>
        </dgm:presLayoutVars>
      </dgm:prSet>
      <dgm:spPr/>
      <dgm:t>
        <a:bodyPr/>
        <a:lstStyle/>
        <a:p>
          <a:endParaRPr lang="pt-BR"/>
        </a:p>
      </dgm:t>
    </dgm:pt>
    <dgm:pt modelId="{B3E2E0F4-BE96-4747-B3DC-5D0098B62372}" type="pres">
      <dgm:prSet presAssocID="{0CD88765-D8D8-4865-AAB0-DA281B525291}"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Lst>
  <dgm:cxnLst>
    <dgm:cxn modelId="{6A92DD84-587C-4ED4-8510-E073B375A2C8}" srcId="{A3D203F6-0C1B-455F-8AB0-A9C35406EA4D}" destId="{3FD6704F-36B8-4DE2-BCA8-632E572A56A3}" srcOrd="1" destOrd="0" parTransId="{D50E34E6-344F-4871-86CF-03E5EC0E57A5}" sibTransId="{DE30B54D-BB23-4AFF-B748-9B2B98EE5BC0}"/>
    <dgm:cxn modelId="{C508CFFE-CB6F-48A3-92CB-9017E495DE9D}" type="presOf" srcId="{0CD88765-D8D8-4865-AAB0-DA281B525291}" destId="{481CBE6D-B8CC-4EF6-BA11-3C05DA2531AD}" srcOrd="0" destOrd="0" presId="urn:microsoft.com/office/officeart/2008/layout/PictureStrips"/>
    <dgm:cxn modelId="{7A2EAC14-A625-4CA1-B4AB-F7ED58C994B5}" type="presOf" srcId="{3FD6704F-36B8-4DE2-BCA8-632E572A56A3}" destId="{3B0777CD-2AA2-4555-AC14-E9C5D0FDCAE3}" srcOrd="0" destOrd="0" presId="urn:microsoft.com/office/officeart/2008/layout/PictureStrips"/>
    <dgm:cxn modelId="{1FE43CFC-2031-4C2D-808E-13A50AE5EAD1}" srcId="{A3D203F6-0C1B-455F-8AB0-A9C35406EA4D}" destId="{7A3535E4-ED30-47CE-8FBB-68827C2E2C40}" srcOrd="0" destOrd="0" parTransId="{72607DD8-10AB-4D9E-B1AD-4E231B4BCE30}" sibTransId="{ECF0E3CC-4CF6-4311-94A4-7029D00282F2}"/>
    <dgm:cxn modelId="{058D9C15-AC55-4D15-ADE7-1E5FF286B3B9}" type="presOf" srcId="{A3D203F6-0C1B-455F-8AB0-A9C35406EA4D}" destId="{9F54633A-12C9-48CC-83FE-49BB4DCDB531}" srcOrd="0" destOrd="0" presId="urn:microsoft.com/office/officeart/2008/layout/PictureStrips"/>
    <dgm:cxn modelId="{A4F46769-68CE-4006-BB3A-287D9FCA1266}" type="presOf" srcId="{EE5BDA15-1DE4-4388-82C8-13344C27D6EA}" destId="{C9FFBF59-4E7C-4738-9AF9-49D693B58299}" srcOrd="0" destOrd="0" presId="urn:microsoft.com/office/officeart/2008/layout/PictureStrips"/>
    <dgm:cxn modelId="{67A360F4-BDAA-4E5B-BD83-E47C2D87347B}" type="presOf" srcId="{7A3535E4-ED30-47CE-8FBB-68827C2E2C40}" destId="{BAEF11BA-84E1-46B9-80EB-949DB93D6AD2}" srcOrd="0" destOrd="0" presId="urn:microsoft.com/office/officeart/2008/layout/PictureStrips"/>
    <dgm:cxn modelId="{B4C5061D-AFBB-4602-8319-FA4730DFDE2F}" srcId="{A3D203F6-0C1B-455F-8AB0-A9C35406EA4D}" destId="{EE5BDA15-1DE4-4388-82C8-13344C27D6EA}" srcOrd="2" destOrd="0" parTransId="{FCBCEBE9-26C0-43EA-8A9E-3027CCB0DEE5}" sibTransId="{D7CFD4FD-B07F-4940-9BBA-36EE9A076D3C}"/>
    <dgm:cxn modelId="{75FD2D38-440E-44CC-9237-3BF53728DCA8}" srcId="{A3D203F6-0C1B-455F-8AB0-A9C35406EA4D}" destId="{0CD88765-D8D8-4865-AAB0-DA281B525291}" srcOrd="3" destOrd="0" parTransId="{2A276DB0-BA50-45F4-90A1-EE1D91AB3123}" sibTransId="{9160B184-165E-4E74-B094-5464AC4A5F01}"/>
    <dgm:cxn modelId="{81A7A86A-6A4F-4338-A13A-E39F6B18B054}" type="presParOf" srcId="{9F54633A-12C9-48CC-83FE-49BB4DCDB531}" destId="{846D7A68-4FB9-4C83-A89F-E211A4185DAD}" srcOrd="0" destOrd="0" presId="urn:microsoft.com/office/officeart/2008/layout/PictureStrips"/>
    <dgm:cxn modelId="{7F34FE88-727F-4647-87CE-CAE76A8D0C39}" type="presParOf" srcId="{846D7A68-4FB9-4C83-A89F-E211A4185DAD}" destId="{BAEF11BA-84E1-46B9-80EB-949DB93D6AD2}" srcOrd="0" destOrd="0" presId="urn:microsoft.com/office/officeart/2008/layout/PictureStrips"/>
    <dgm:cxn modelId="{271053AE-91EF-4160-AAA2-AC69B2CC1D58}" type="presParOf" srcId="{846D7A68-4FB9-4C83-A89F-E211A4185DAD}" destId="{B6FFD187-B50E-4B73-A128-6304020CBA3F}" srcOrd="1" destOrd="0" presId="urn:microsoft.com/office/officeart/2008/layout/PictureStrips"/>
    <dgm:cxn modelId="{3248249C-A39D-4C58-AE2E-A5118FC37C30}" type="presParOf" srcId="{9F54633A-12C9-48CC-83FE-49BB4DCDB531}" destId="{EE4C4DEB-42E5-49FB-A081-AF33A09A1302}" srcOrd="1" destOrd="0" presId="urn:microsoft.com/office/officeart/2008/layout/PictureStrips"/>
    <dgm:cxn modelId="{C65A59F6-4736-4A4B-B8B3-2036EDDC860D}" type="presParOf" srcId="{9F54633A-12C9-48CC-83FE-49BB4DCDB531}" destId="{AB819C3C-8D0C-4D57-8795-7BAA98A87844}" srcOrd="2" destOrd="0" presId="urn:microsoft.com/office/officeart/2008/layout/PictureStrips"/>
    <dgm:cxn modelId="{FE04D5C7-3366-4DC9-8E7B-1441BBACDB90}" type="presParOf" srcId="{AB819C3C-8D0C-4D57-8795-7BAA98A87844}" destId="{3B0777CD-2AA2-4555-AC14-E9C5D0FDCAE3}" srcOrd="0" destOrd="0" presId="urn:microsoft.com/office/officeart/2008/layout/PictureStrips"/>
    <dgm:cxn modelId="{9B4BD380-87BC-46E4-8247-D7FD314356C2}" type="presParOf" srcId="{AB819C3C-8D0C-4D57-8795-7BAA98A87844}" destId="{F8253727-F85E-476D-A193-1EFEDC10E38D}" srcOrd="1" destOrd="0" presId="urn:microsoft.com/office/officeart/2008/layout/PictureStrips"/>
    <dgm:cxn modelId="{8DF8ABD7-37A3-4557-8F07-BB8111C054AC}" type="presParOf" srcId="{9F54633A-12C9-48CC-83FE-49BB4DCDB531}" destId="{F094F40D-3268-443F-B08A-E4F149BF29B3}" srcOrd="3" destOrd="0" presId="urn:microsoft.com/office/officeart/2008/layout/PictureStrips"/>
    <dgm:cxn modelId="{2A8BA50C-5F33-4603-AA6A-92DBECEEFB74}" type="presParOf" srcId="{9F54633A-12C9-48CC-83FE-49BB4DCDB531}" destId="{B706E524-70AF-401E-A660-374F3FB22C9F}" srcOrd="4" destOrd="0" presId="urn:microsoft.com/office/officeart/2008/layout/PictureStrips"/>
    <dgm:cxn modelId="{B91FE631-CE01-4DAB-814C-635241A17024}" type="presParOf" srcId="{B706E524-70AF-401E-A660-374F3FB22C9F}" destId="{C9FFBF59-4E7C-4738-9AF9-49D693B58299}" srcOrd="0" destOrd="0" presId="urn:microsoft.com/office/officeart/2008/layout/PictureStrips"/>
    <dgm:cxn modelId="{DC07B1DB-8D11-4294-88BE-DB0188E38D93}" type="presParOf" srcId="{B706E524-70AF-401E-A660-374F3FB22C9F}" destId="{18288AD2-FD09-41EA-931D-CC3B2AE3B1BA}" srcOrd="1" destOrd="0" presId="urn:microsoft.com/office/officeart/2008/layout/PictureStrips"/>
    <dgm:cxn modelId="{238738FD-ACAD-46BC-A4CC-45B54A24A218}" type="presParOf" srcId="{9F54633A-12C9-48CC-83FE-49BB4DCDB531}" destId="{CFBE99B5-9C0A-4BBC-8781-6DF36375E383}" srcOrd="5" destOrd="0" presId="urn:microsoft.com/office/officeart/2008/layout/PictureStrips"/>
    <dgm:cxn modelId="{4450AF86-966B-4C2E-B580-07211BEC0C59}" type="presParOf" srcId="{9F54633A-12C9-48CC-83FE-49BB4DCDB531}" destId="{21C35F26-54E4-4C6C-9C2F-977DC4D0FB2C}" srcOrd="6" destOrd="0" presId="urn:microsoft.com/office/officeart/2008/layout/PictureStrips"/>
    <dgm:cxn modelId="{63C0ABC2-612C-43A4-ABFC-944B938DA68D}" type="presParOf" srcId="{21C35F26-54E4-4C6C-9C2F-977DC4D0FB2C}" destId="{481CBE6D-B8CC-4EF6-BA11-3C05DA2531AD}" srcOrd="0" destOrd="0" presId="urn:microsoft.com/office/officeart/2008/layout/PictureStrips"/>
    <dgm:cxn modelId="{54E519B9-4239-4786-83C5-41624B9D81BF}" type="presParOf" srcId="{21C35F26-54E4-4C6C-9C2F-977DC4D0FB2C}" destId="{B3E2E0F4-BE96-4747-B3DC-5D0098B6237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40C5F-600A-400D-B022-97B15326DC17}" type="doc">
      <dgm:prSet loTypeId="urn:microsoft.com/office/officeart/2005/8/layout/process1" loCatId="process" qsTypeId="urn:microsoft.com/office/officeart/2005/8/quickstyle/simple1" qsCatId="simple" csTypeId="urn:microsoft.com/office/officeart/2005/8/colors/accent2_1" csCatId="accent2" phldr="1"/>
      <dgm:spPr/>
    </dgm:pt>
    <dgm:pt modelId="{1213240E-ED1B-4988-B6B2-8A23647D8D08}">
      <dgm:prSet phldrT="[Texto]" custT="1"/>
      <dgm:spPr/>
      <dgm:t>
        <a:bodyPr/>
        <a:lstStyle/>
        <a:p>
          <a:r>
            <a:rPr lang="pt-BR" sz="3200" dirty="0">
              <a:latin typeface="Gabriola" panose="04040605051002020D02" pitchFamily="82" charset="0"/>
            </a:rPr>
            <a:t>Inclusão Social</a:t>
          </a:r>
        </a:p>
      </dgm:t>
    </dgm:pt>
    <dgm:pt modelId="{1AF6C93E-EBD3-4609-9DA9-FA4B51E11ACC}" type="parTrans" cxnId="{0F8EDEB0-1C2F-4250-89F1-6AF4661AAE38}">
      <dgm:prSet/>
      <dgm:spPr/>
      <dgm:t>
        <a:bodyPr/>
        <a:lstStyle/>
        <a:p>
          <a:endParaRPr lang="pt-BR" sz="3200">
            <a:latin typeface="Gabriola" panose="04040605051002020D02" pitchFamily="82" charset="0"/>
          </a:endParaRPr>
        </a:p>
      </dgm:t>
    </dgm:pt>
    <dgm:pt modelId="{7DEC41BD-448E-4D19-9764-B61471CE56EC}" type="sibTrans" cxnId="{0F8EDEB0-1C2F-4250-89F1-6AF4661AAE38}">
      <dgm:prSet custT="1"/>
      <dgm:spPr>
        <a:solidFill>
          <a:srgbClr val="FF6600"/>
        </a:solidFill>
        <a:ln>
          <a:solidFill>
            <a:srgbClr val="FF6600"/>
          </a:solidFill>
        </a:ln>
      </dgm:spPr>
      <dgm:t>
        <a:bodyPr/>
        <a:lstStyle/>
        <a:p>
          <a:endParaRPr lang="pt-BR" sz="3200">
            <a:latin typeface="Gabriola" panose="04040605051002020D02" pitchFamily="82" charset="0"/>
          </a:endParaRPr>
        </a:p>
      </dgm:t>
    </dgm:pt>
    <dgm:pt modelId="{1BA0F2D2-52DF-450E-8F79-BD50FD4AEC99}">
      <dgm:prSet phldrT="[Texto]" custT="1">
        <dgm:style>
          <a:lnRef idx="2">
            <a:schemeClr val="accent4"/>
          </a:lnRef>
          <a:fillRef idx="1">
            <a:schemeClr val="lt1"/>
          </a:fillRef>
          <a:effectRef idx="0">
            <a:schemeClr val="accent4"/>
          </a:effectRef>
          <a:fontRef idx="minor">
            <a:schemeClr val="dk1"/>
          </a:fontRef>
        </dgm:style>
      </dgm:prSet>
      <dgm:spPr/>
      <dgm:t>
        <a:bodyPr/>
        <a:lstStyle/>
        <a:p>
          <a:r>
            <a:rPr lang="pt-BR" sz="3200" dirty="0">
              <a:latin typeface="Gabriola" panose="04040605051002020D02" pitchFamily="82" charset="0"/>
            </a:rPr>
            <a:t>Desenvolvimento Físico</a:t>
          </a:r>
        </a:p>
      </dgm:t>
    </dgm:pt>
    <dgm:pt modelId="{978F6DF3-7030-443F-8EF7-E1D4A22418E8}" type="parTrans" cxnId="{D4E98CAF-5FBD-49C9-92F0-E9C1550644BB}">
      <dgm:prSet/>
      <dgm:spPr/>
      <dgm:t>
        <a:bodyPr/>
        <a:lstStyle/>
        <a:p>
          <a:endParaRPr lang="pt-BR" sz="3200">
            <a:latin typeface="Gabriola" panose="04040605051002020D02" pitchFamily="82" charset="0"/>
          </a:endParaRPr>
        </a:p>
      </dgm:t>
    </dgm:pt>
    <dgm:pt modelId="{0D2EDD9D-8E93-44D5-9D5A-43B502D02C35}" type="sibTrans" cxnId="{D4E98CAF-5FBD-49C9-92F0-E9C1550644BB}">
      <dgm:prSet custT="1"/>
      <dgm:spPr>
        <a:solidFill>
          <a:srgbClr val="FF6600"/>
        </a:solidFill>
        <a:ln>
          <a:solidFill>
            <a:srgbClr val="FF6600"/>
          </a:solidFill>
        </a:ln>
      </dgm:spPr>
      <dgm:t>
        <a:bodyPr/>
        <a:lstStyle/>
        <a:p>
          <a:endParaRPr lang="pt-BR" sz="3200">
            <a:latin typeface="Gabriola" panose="04040605051002020D02" pitchFamily="82" charset="0"/>
          </a:endParaRPr>
        </a:p>
      </dgm:t>
    </dgm:pt>
    <dgm:pt modelId="{A1F463A0-DC31-4729-B992-7ED308B9A63D}">
      <dgm:prSet phldrT="[Texto]" custT="1">
        <dgm:style>
          <a:lnRef idx="2">
            <a:schemeClr val="accent4"/>
          </a:lnRef>
          <a:fillRef idx="1">
            <a:schemeClr val="lt1"/>
          </a:fillRef>
          <a:effectRef idx="0">
            <a:schemeClr val="accent4"/>
          </a:effectRef>
          <a:fontRef idx="minor">
            <a:schemeClr val="dk1"/>
          </a:fontRef>
        </dgm:style>
      </dgm:prSet>
      <dgm:spPr/>
      <dgm:t>
        <a:bodyPr/>
        <a:lstStyle/>
        <a:p>
          <a:r>
            <a:rPr lang="pt-BR" sz="3200" dirty="0">
              <a:latin typeface="Gabriola" panose="04040605051002020D02" pitchFamily="82" charset="0"/>
            </a:rPr>
            <a:t>Autoconfiança</a:t>
          </a:r>
        </a:p>
      </dgm:t>
    </dgm:pt>
    <dgm:pt modelId="{AB3A41C8-0509-48F1-90E4-2F7D42E62950}" type="parTrans" cxnId="{2C5EB011-6388-43DB-9A94-A00C96FF1242}">
      <dgm:prSet/>
      <dgm:spPr/>
      <dgm:t>
        <a:bodyPr/>
        <a:lstStyle/>
        <a:p>
          <a:endParaRPr lang="pt-BR" sz="3200">
            <a:latin typeface="Gabriola" panose="04040605051002020D02" pitchFamily="82" charset="0"/>
          </a:endParaRPr>
        </a:p>
      </dgm:t>
    </dgm:pt>
    <dgm:pt modelId="{C62B8F1E-2161-4956-B1BD-26C951956B0E}" type="sibTrans" cxnId="{2C5EB011-6388-43DB-9A94-A00C96FF1242}">
      <dgm:prSet/>
      <dgm:spPr/>
      <dgm:t>
        <a:bodyPr/>
        <a:lstStyle/>
        <a:p>
          <a:endParaRPr lang="pt-BR" sz="3200">
            <a:latin typeface="Gabriola" panose="04040605051002020D02" pitchFamily="82" charset="0"/>
          </a:endParaRPr>
        </a:p>
      </dgm:t>
    </dgm:pt>
    <dgm:pt modelId="{DCF5A809-C92B-4F83-8DB5-2E8C1BD17C02}" type="pres">
      <dgm:prSet presAssocID="{C4E40C5F-600A-400D-B022-97B15326DC17}" presName="Name0" presStyleCnt="0">
        <dgm:presLayoutVars>
          <dgm:dir/>
          <dgm:resizeHandles val="exact"/>
        </dgm:presLayoutVars>
      </dgm:prSet>
      <dgm:spPr/>
    </dgm:pt>
    <dgm:pt modelId="{F9B571B3-A1A2-48FA-A7C3-FF712D4DAFE0}" type="pres">
      <dgm:prSet presAssocID="{1213240E-ED1B-4988-B6B2-8A23647D8D08}" presName="node" presStyleLbl="node1" presStyleIdx="0" presStyleCnt="3" custScaleX="61519">
        <dgm:presLayoutVars>
          <dgm:bulletEnabled val="1"/>
        </dgm:presLayoutVars>
      </dgm:prSet>
      <dgm:spPr/>
      <dgm:t>
        <a:bodyPr/>
        <a:lstStyle/>
        <a:p>
          <a:endParaRPr lang="pt-BR"/>
        </a:p>
      </dgm:t>
    </dgm:pt>
    <dgm:pt modelId="{70E0F9D9-2A19-4716-BC8A-B9FD90A2656E}" type="pres">
      <dgm:prSet presAssocID="{7DEC41BD-448E-4D19-9764-B61471CE56EC}" presName="sibTrans" presStyleLbl="sibTrans2D1" presStyleIdx="0" presStyleCnt="2" custScaleY="61165"/>
      <dgm:spPr/>
      <dgm:t>
        <a:bodyPr/>
        <a:lstStyle/>
        <a:p>
          <a:endParaRPr lang="pt-BR"/>
        </a:p>
      </dgm:t>
    </dgm:pt>
    <dgm:pt modelId="{F9BC1ED4-47A5-43F0-8677-AC28F7744365}" type="pres">
      <dgm:prSet presAssocID="{7DEC41BD-448E-4D19-9764-B61471CE56EC}" presName="connectorText" presStyleLbl="sibTrans2D1" presStyleIdx="0" presStyleCnt="2"/>
      <dgm:spPr/>
      <dgm:t>
        <a:bodyPr/>
        <a:lstStyle/>
        <a:p>
          <a:endParaRPr lang="pt-BR"/>
        </a:p>
      </dgm:t>
    </dgm:pt>
    <dgm:pt modelId="{D148D1F0-4DFD-43A4-8C11-8BB5CAB0D02C}" type="pres">
      <dgm:prSet presAssocID="{1BA0F2D2-52DF-450E-8F79-BD50FD4AEC99}" presName="node" presStyleLbl="node1" presStyleIdx="1" presStyleCnt="3" custScaleX="61519">
        <dgm:presLayoutVars>
          <dgm:bulletEnabled val="1"/>
        </dgm:presLayoutVars>
      </dgm:prSet>
      <dgm:spPr/>
      <dgm:t>
        <a:bodyPr/>
        <a:lstStyle/>
        <a:p>
          <a:endParaRPr lang="pt-BR"/>
        </a:p>
      </dgm:t>
    </dgm:pt>
    <dgm:pt modelId="{F925C607-56D1-4F7E-8169-4E4193B0FFE6}" type="pres">
      <dgm:prSet presAssocID="{0D2EDD9D-8E93-44D5-9D5A-43B502D02C35}" presName="sibTrans" presStyleLbl="sibTrans2D1" presStyleIdx="1" presStyleCnt="2" custScaleY="61165"/>
      <dgm:spPr/>
      <dgm:t>
        <a:bodyPr/>
        <a:lstStyle/>
        <a:p>
          <a:endParaRPr lang="pt-BR"/>
        </a:p>
      </dgm:t>
    </dgm:pt>
    <dgm:pt modelId="{DA9B9A3D-D213-4B63-9D84-0BC8D932E1DE}" type="pres">
      <dgm:prSet presAssocID="{0D2EDD9D-8E93-44D5-9D5A-43B502D02C35}" presName="connectorText" presStyleLbl="sibTrans2D1" presStyleIdx="1" presStyleCnt="2"/>
      <dgm:spPr/>
      <dgm:t>
        <a:bodyPr/>
        <a:lstStyle/>
        <a:p>
          <a:endParaRPr lang="pt-BR"/>
        </a:p>
      </dgm:t>
    </dgm:pt>
    <dgm:pt modelId="{03B80379-F5B1-4D30-97C4-50E59E3DD495}" type="pres">
      <dgm:prSet presAssocID="{A1F463A0-DC31-4729-B992-7ED308B9A63D}" presName="node" presStyleLbl="node1" presStyleIdx="2" presStyleCnt="3" custScaleX="61519">
        <dgm:presLayoutVars>
          <dgm:bulletEnabled val="1"/>
        </dgm:presLayoutVars>
      </dgm:prSet>
      <dgm:spPr/>
      <dgm:t>
        <a:bodyPr/>
        <a:lstStyle/>
        <a:p>
          <a:endParaRPr lang="pt-BR"/>
        </a:p>
      </dgm:t>
    </dgm:pt>
  </dgm:ptLst>
  <dgm:cxnLst>
    <dgm:cxn modelId="{57A50EEC-2BAB-49BA-AFA0-CA8F1B2C0B8C}" type="presOf" srcId="{0D2EDD9D-8E93-44D5-9D5A-43B502D02C35}" destId="{F925C607-56D1-4F7E-8169-4E4193B0FFE6}" srcOrd="0" destOrd="0" presId="urn:microsoft.com/office/officeart/2005/8/layout/process1"/>
    <dgm:cxn modelId="{7A0EAB66-3536-4E13-AA96-CCE869DA644D}" type="presOf" srcId="{7DEC41BD-448E-4D19-9764-B61471CE56EC}" destId="{F9BC1ED4-47A5-43F0-8677-AC28F7744365}" srcOrd="1" destOrd="0" presId="urn:microsoft.com/office/officeart/2005/8/layout/process1"/>
    <dgm:cxn modelId="{0F8EDEB0-1C2F-4250-89F1-6AF4661AAE38}" srcId="{C4E40C5F-600A-400D-B022-97B15326DC17}" destId="{1213240E-ED1B-4988-B6B2-8A23647D8D08}" srcOrd="0" destOrd="0" parTransId="{1AF6C93E-EBD3-4609-9DA9-FA4B51E11ACC}" sibTransId="{7DEC41BD-448E-4D19-9764-B61471CE56EC}"/>
    <dgm:cxn modelId="{0D180299-D31B-4339-9D3B-A07A50E27656}" type="presOf" srcId="{A1F463A0-DC31-4729-B992-7ED308B9A63D}" destId="{03B80379-F5B1-4D30-97C4-50E59E3DD495}" srcOrd="0" destOrd="0" presId="urn:microsoft.com/office/officeart/2005/8/layout/process1"/>
    <dgm:cxn modelId="{1D7AE887-87D7-4ABE-952D-C79BAAECAF2E}" type="presOf" srcId="{C4E40C5F-600A-400D-B022-97B15326DC17}" destId="{DCF5A809-C92B-4F83-8DB5-2E8C1BD17C02}" srcOrd="0" destOrd="0" presId="urn:microsoft.com/office/officeart/2005/8/layout/process1"/>
    <dgm:cxn modelId="{7E260EDE-AFE2-4E59-8A6A-A07EA946250B}" type="presOf" srcId="{0D2EDD9D-8E93-44D5-9D5A-43B502D02C35}" destId="{DA9B9A3D-D213-4B63-9D84-0BC8D932E1DE}" srcOrd="1" destOrd="0" presId="urn:microsoft.com/office/officeart/2005/8/layout/process1"/>
    <dgm:cxn modelId="{C9A83172-0D92-424A-A34A-320997BD8C12}" type="presOf" srcId="{7DEC41BD-448E-4D19-9764-B61471CE56EC}" destId="{70E0F9D9-2A19-4716-BC8A-B9FD90A2656E}" srcOrd="0" destOrd="0" presId="urn:microsoft.com/office/officeart/2005/8/layout/process1"/>
    <dgm:cxn modelId="{2C5EB011-6388-43DB-9A94-A00C96FF1242}" srcId="{C4E40C5F-600A-400D-B022-97B15326DC17}" destId="{A1F463A0-DC31-4729-B992-7ED308B9A63D}" srcOrd="2" destOrd="0" parTransId="{AB3A41C8-0509-48F1-90E4-2F7D42E62950}" sibTransId="{C62B8F1E-2161-4956-B1BD-26C951956B0E}"/>
    <dgm:cxn modelId="{D4E98CAF-5FBD-49C9-92F0-E9C1550644BB}" srcId="{C4E40C5F-600A-400D-B022-97B15326DC17}" destId="{1BA0F2D2-52DF-450E-8F79-BD50FD4AEC99}" srcOrd="1" destOrd="0" parTransId="{978F6DF3-7030-443F-8EF7-E1D4A22418E8}" sibTransId="{0D2EDD9D-8E93-44D5-9D5A-43B502D02C35}"/>
    <dgm:cxn modelId="{CF71D0C1-4082-48EF-9ADE-4462A8F575CD}" type="presOf" srcId="{1BA0F2D2-52DF-450E-8F79-BD50FD4AEC99}" destId="{D148D1F0-4DFD-43A4-8C11-8BB5CAB0D02C}" srcOrd="0" destOrd="0" presId="urn:microsoft.com/office/officeart/2005/8/layout/process1"/>
    <dgm:cxn modelId="{0D8E099A-E4DA-49E5-8FF1-37B89AC45F8B}" type="presOf" srcId="{1213240E-ED1B-4988-B6B2-8A23647D8D08}" destId="{F9B571B3-A1A2-48FA-A7C3-FF712D4DAFE0}" srcOrd="0" destOrd="0" presId="urn:microsoft.com/office/officeart/2005/8/layout/process1"/>
    <dgm:cxn modelId="{3EA4EF3D-2CAE-4296-B00C-55DD85372118}" type="presParOf" srcId="{DCF5A809-C92B-4F83-8DB5-2E8C1BD17C02}" destId="{F9B571B3-A1A2-48FA-A7C3-FF712D4DAFE0}" srcOrd="0" destOrd="0" presId="urn:microsoft.com/office/officeart/2005/8/layout/process1"/>
    <dgm:cxn modelId="{19E68C8D-9DAB-446F-B715-7BED87838669}" type="presParOf" srcId="{DCF5A809-C92B-4F83-8DB5-2E8C1BD17C02}" destId="{70E0F9D9-2A19-4716-BC8A-B9FD90A2656E}" srcOrd="1" destOrd="0" presId="urn:microsoft.com/office/officeart/2005/8/layout/process1"/>
    <dgm:cxn modelId="{D259E411-1067-4F09-85E4-08E42D807114}" type="presParOf" srcId="{70E0F9D9-2A19-4716-BC8A-B9FD90A2656E}" destId="{F9BC1ED4-47A5-43F0-8677-AC28F7744365}" srcOrd="0" destOrd="0" presId="urn:microsoft.com/office/officeart/2005/8/layout/process1"/>
    <dgm:cxn modelId="{AFC8F458-5821-43E4-9607-CAF670E18FB0}" type="presParOf" srcId="{DCF5A809-C92B-4F83-8DB5-2E8C1BD17C02}" destId="{D148D1F0-4DFD-43A4-8C11-8BB5CAB0D02C}" srcOrd="2" destOrd="0" presId="urn:microsoft.com/office/officeart/2005/8/layout/process1"/>
    <dgm:cxn modelId="{B1BFCE7A-DD14-4BFB-A188-FE4DAA6061CC}" type="presParOf" srcId="{DCF5A809-C92B-4F83-8DB5-2E8C1BD17C02}" destId="{F925C607-56D1-4F7E-8169-4E4193B0FFE6}" srcOrd="3" destOrd="0" presId="urn:microsoft.com/office/officeart/2005/8/layout/process1"/>
    <dgm:cxn modelId="{86CE8B66-92B5-402E-B200-E69746A82EC6}" type="presParOf" srcId="{F925C607-56D1-4F7E-8169-4E4193B0FFE6}" destId="{DA9B9A3D-D213-4B63-9D84-0BC8D932E1DE}" srcOrd="0" destOrd="0" presId="urn:microsoft.com/office/officeart/2005/8/layout/process1"/>
    <dgm:cxn modelId="{19CE8523-9EF3-43C7-91B8-4AA6A4D555E4}" type="presParOf" srcId="{DCF5A809-C92B-4F83-8DB5-2E8C1BD17C02}" destId="{03B80379-F5B1-4D30-97C4-50E59E3DD49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5T17:12:12.953"/>
    </inkml:context>
    <inkml:brush xml:id="br0">
      <inkml:brushProperty name="width" value="0.05" units="cm"/>
      <inkml:brushProperty name="height" value="0.05" units="cm"/>
    </inkml:brush>
  </inkml:definitions>
  <inkml:trace contextRef="#ctx0" brushRef="#br0">61 53 24575,'-1'-2'0,"0"0"0,0 0 0,-1 0 0,1 0 0,-1 0 0,1 0 0,-1 1 0,0-1 0,1 0 0,-1 1 0,0 0 0,0-1 0,-3-1 0,3 2 0,1 0 0,0 0 0,-1 0 0,1 0 0,-1 0 0,1 1 0,-1-1 0,1 0 0,-1 1 0,0-1 0,1 1 0,-1 0 0,0-1 0,1 1 0,-1 0 0,0 0 0,0 0 0,1 0 0,-3 1 0,4-1 0,0 0 0,-1 1 0,1-1 0,0 1 0,0-1 0,0 1 0,0-1 0,0 1 0,0-1 0,-1 1 0,1-1 0,0 1 0,1-1 0,-1 1 0,0-1 0,0 1 0,0-1 0,0 1 0,0-1 0,0 1 0,1-1 0,-1 0 0,0 1 0,0-1 0,1 1 0,-1-1 0,0 0 0,0 1 0,1-1 0,-1 1 0,1-1 0,-1 0 0,0 0 0,1 1 0,-1-1 0,1 0 0,-1 0 0,0 1 0,1-1 0,-1 0 0,1 0 0,-1 0 0,1 0 0,0 1 0,24 9 0,7-4 0,0-2 0,1-1 0,-1-1 0,62-6 0,-8 1 0,-17 4 0,-39 1 0,0-1 0,0-2 0,0-1 0,0-1 0,42-11 0,-72 14 0,0 0 0,0 1 0,1-1 0,-1 0 0,0 0 0,0 0 0,0 0 0,1 0 0,-1 0 0,0 0 0,0 0 0,0 0 0,1 0 0,-1 0 0,0-1 0,0 1 0,0 0 0,1 0 0,-1 0 0,0 0 0,0 0 0,0 0 0,0 0 0,1 0 0,-1-1 0,0 1 0,0 0 0,0 0 0,0 0 0,0 0 0,0 0 0,1-1 0,-1 1 0,0 0 0,0 0 0,0 0 0,0-1 0,0 1 0,0 0 0,0 0 0,0 0 0,0-1 0,0 1 0,0 0 0,0 0 0,0 0 0,0-1 0,0 1 0,0 0 0,0 0 0,0 0 0,0-1 0,0 1 0,0 0 0,0 0 0,0 0 0,-1 0 0,1-1 0,0 1 0,0 0 0,0 0 0,0 0 0,0 0 0,0-1 0,-1 1 0,1 0 0,0 0 0,0 0 0,-1 0 0,-23-10 0,-36-3 0,-6 8 0,-96 4 0,74 3 0,69-1 0,-1 1 0,-33 8 0,32-6 0,0 0 0,-24 1 0,42-5-109,-28 0 352,31 0-282,-1 0 1,1 0-1,-1 0 1,0 0 0,1 1-1,-1-1 1,1 0-1,-1 0 1,1 0-1,-1-1 1,0 1 0,1 0-1,-1 0 1,1 0-1,-1 0 1,1 0-1,-1-1 1,1 1 0,-1 0-1,1 0 1,-1-1-1,1 1 1,-1 0-1,1-1 1,-1 1 0,1-1-1,0 1 1,-1-1-1,1 1 1,0 0-1,-1-1 1,1 1 0,0-1-1,0 1 1,-1-1-1,1 0 1,0 1-1,0-1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5T17:12:40.308"/>
    </inkml:context>
    <inkml:brush xml:id="br0">
      <inkml:brushProperty name="width" value="0.35" units="cm"/>
      <inkml:brushProperty name="height" value="0.35" units="cm"/>
      <inkml:brushProperty name="color" value="#FFFFFF"/>
    </inkml:brush>
  </inkml:definitions>
  <inkml:trace contextRef="#ctx0" brushRef="#br0">0 2 24575,'33'0'0,"0"-1"0,0 1 0,0 2 0,57 11 0,-65-8 0,-1-2 0,46 1 0,-44-3 0,-1 1 0,40 7 0,-21-2 0,1-3 0,-1-1 0,88-5 0,-29-1 0,578 3 0,-663-1 0,-1-1 0,1-1 0,16-5 0,11-1 0,-72 11 0,-42 5 0,21 6 0,1 2 0,-54 26 0,88-36 0,-1-1 0,1 0 0,-1-1 0,0 0 0,-16 0 0,-28 6 0,-121 24 0,116-23 0,39-5 0,1-1 0,-32 0 0,54-4 0,-30 2 0,0-2 0,0-1 0,0-2 0,0-1 0,0-1 0,-56-18 0,40 8 0,33 12 0,0-2 0,1 0 0,-20-10 0,14 3-134,0 0 0,-23-22-1,28 22-827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5T17:12:56.602"/>
    </inkml:context>
    <inkml:brush xml:id="br0">
      <inkml:brushProperty name="width" value="0.35" units="cm"/>
      <inkml:brushProperty name="height" value="0.35" units="cm"/>
      <inkml:brushProperty name="color" value="#FFFFFF"/>
    </inkml:brush>
  </inkml:definitions>
  <inkml:trace contextRef="#ctx0" brushRef="#br0">38 2032 24575,'-20'-69'0,"16"21"0,2 0 0,6-70 0,-3 110 0,1-1 0,0 1 0,1-1 0,0 1 0,0 0 0,6-10 0,-5 10 0,0 1 0,-1-1 0,0 0 0,0-1 0,-1 1 0,3-17 0,-5 16 0,-1-1 0,0 0 0,0 0 0,-1 0 0,-1 1 0,1-1 0,-2 1 0,-6-15 0,5 13 0,1 0 0,0-1 0,1 1 0,0-1 0,-2-18 0,2-41 0,7-93 0,-1 145 0,1 1 0,0-1 0,9-23 0,-8 31 0,-1 1 0,0-1 0,-1 0 0,-1-1 0,0 1 0,0 0 0,-1-1 0,0 1 0,-1-1 0,-1 1 0,-3-22 0,-6-25 0,2 0 0,2 0 0,3 0 0,7-86 0,-2 21 0,-1 60 0,1 23 0,-2 0 0,-2 0 0,-13-69 0,-9-30-1365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FA25B-6236-4197-B94C-8CC0833582CE}" type="datetimeFigureOut">
              <a:rPr lang="pt-BR" smtClean="0"/>
              <a:t>10/09/2024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7561D-BF89-4FB3-B1FC-C3D9AF3B6B20}" type="slidenum">
              <a:rPr lang="pt-BR" smtClean="0"/>
              <a:t>‹nº›</a:t>
            </a:fld>
            <a:endParaRPr lang="pt-BR"/>
          </a:p>
        </p:txBody>
      </p:sp>
    </p:spTree>
    <p:extLst>
      <p:ext uri="{BB962C8B-B14F-4D97-AF65-F5344CB8AC3E}">
        <p14:creationId xmlns:p14="http://schemas.microsoft.com/office/powerpoint/2010/main" val="222507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0F784FC-4F52-4F7F-8933-70732E2A328F}"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224011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0F784FC-4F52-4F7F-8933-70732E2A328F}"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16585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0F784FC-4F52-4F7F-8933-70732E2A328F}"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300502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0F784FC-4F52-4F7F-8933-70732E2A328F}"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363875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D0F784FC-4F52-4F7F-8933-70732E2A328F}"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79007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0F784FC-4F52-4F7F-8933-70732E2A328F}" type="datetimeFigureOut">
              <a:rPr lang="pt-BR" smtClean="0"/>
              <a:t>10/09/2024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269179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0F784FC-4F52-4F7F-8933-70732E2A328F}" type="datetimeFigureOut">
              <a:rPr lang="pt-BR" smtClean="0"/>
              <a:t>10/09/2024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112615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0F784FC-4F52-4F7F-8933-70732E2A328F}" type="datetimeFigureOut">
              <a:rPr lang="pt-BR" smtClean="0"/>
              <a:t>10/09/2024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83734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0F784FC-4F52-4F7F-8933-70732E2A328F}" type="datetimeFigureOut">
              <a:rPr lang="pt-BR" smtClean="0"/>
              <a:t>10/09/2024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141002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D0F784FC-4F52-4F7F-8933-70732E2A328F}" type="datetimeFigureOut">
              <a:rPr lang="pt-BR" smtClean="0"/>
              <a:t>10/09/2024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340351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D0F784FC-4F52-4F7F-8933-70732E2A328F}" type="datetimeFigureOut">
              <a:rPr lang="pt-BR" smtClean="0"/>
              <a:t>10/09/2024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44B87A9-8D9B-4B5F-8CF8-9954818B14CC}" type="slidenum">
              <a:rPr lang="pt-BR" smtClean="0"/>
              <a:t>‹nº›</a:t>
            </a:fld>
            <a:endParaRPr lang="pt-BR"/>
          </a:p>
        </p:txBody>
      </p:sp>
    </p:spTree>
    <p:extLst>
      <p:ext uri="{BB962C8B-B14F-4D97-AF65-F5344CB8AC3E}">
        <p14:creationId xmlns:p14="http://schemas.microsoft.com/office/powerpoint/2010/main" val="632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784FC-4F52-4F7F-8933-70732E2A328F}" type="datetimeFigureOut">
              <a:rPr lang="pt-BR" smtClean="0"/>
              <a:t>10/09/2024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B87A9-8D9B-4B5F-8CF8-9954818B14CC}" type="slidenum">
              <a:rPr lang="pt-BR" smtClean="0"/>
              <a:t>‹nº›</a:t>
            </a:fld>
            <a:endParaRPr lang="pt-BR"/>
          </a:p>
        </p:txBody>
      </p:sp>
    </p:spTree>
    <p:extLst>
      <p:ext uri="{BB962C8B-B14F-4D97-AF65-F5344CB8AC3E}">
        <p14:creationId xmlns:p14="http://schemas.microsoft.com/office/powerpoint/2010/main" val="1348948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4.png"/><Relationship Id="rId4" Type="http://schemas.openxmlformats.org/officeDocument/2006/relationships/customXml" Target="../ink/ink1.xm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pixabay.com/es/bal%C3%B3n-de-f%C3%BAtbol-bola-blanco-y-negro-310065/"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hyperlink" Target="http://basenacionalcomum.mec.gov.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Effect>
                      <a14:brightnessContrast bright="40000"/>
                    </a14:imgEffect>
                  </a14:imgLayer>
                </a14:imgProps>
              </a:ext>
            </a:extLst>
          </a:blip>
          <a:srcRect t="15690"/>
          <a:stretch/>
        </p:blipFill>
        <p:spPr>
          <a:xfrm>
            <a:off x="0" y="0"/>
            <a:ext cx="12192000" cy="6858000"/>
          </a:xfrm>
          <a:prstGeom prst="rect">
            <a:avLst/>
          </a:prstGeom>
        </p:spPr>
      </p:pic>
      <p:sp>
        <p:nvSpPr>
          <p:cNvPr id="6" name="Título 5"/>
          <p:cNvSpPr>
            <a:spLocks noGrp="1"/>
          </p:cNvSpPr>
          <p:nvPr>
            <p:ph type="ctrTitle"/>
          </p:nvPr>
        </p:nvSpPr>
        <p:spPr>
          <a:xfrm>
            <a:off x="0" y="352927"/>
            <a:ext cx="12192000" cy="4443663"/>
          </a:xfrm>
        </p:spPr>
        <p:txBody>
          <a:bodyPr>
            <a:noAutofit/>
          </a:bodyPr>
          <a:lstStyle/>
          <a:p>
            <a:r>
              <a:rPr lang="pt-PT" sz="8800" dirty="0">
                <a:ln w="0"/>
                <a:effectLst>
                  <a:outerShdw blurRad="38100" dist="19050" dir="2700000" algn="tl" rotWithShape="0">
                    <a:schemeClr val="dk1">
                      <a:alpha val="40000"/>
                    </a:schemeClr>
                  </a:outerShdw>
                </a:effectLst>
                <a:latin typeface="Georgia" panose="02040502050405020303" pitchFamily="18" charset="0"/>
              </a:rPr>
              <a:t>Importância dos Jogos Adaptados para Alunos Cadeirantes</a:t>
            </a:r>
            <a:endParaRPr lang="pt-BR" sz="8800" dirty="0">
              <a:ln w="0"/>
              <a:effectLst>
                <a:outerShdw blurRad="38100" dist="19050" dir="2700000" algn="tl" rotWithShape="0">
                  <a:schemeClr val="dk1">
                    <a:alpha val="40000"/>
                  </a:schemeClr>
                </a:outerShdw>
              </a:effectLst>
              <a:latin typeface="Georgia" panose="02040502050405020303" pitchFamily="18" charset="0"/>
            </a:endParaRPr>
          </a:p>
        </p:txBody>
      </p:sp>
      <p:sp>
        <p:nvSpPr>
          <p:cNvPr id="7" name="Subtítulo 6"/>
          <p:cNvSpPr>
            <a:spLocks noGrp="1"/>
          </p:cNvSpPr>
          <p:nvPr>
            <p:ph type="subTitle" idx="1"/>
          </p:nvPr>
        </p:nvSpPr>
        <p:spPr>
          <a:xfrm>
            <a:off x="0" y="5293896"/>
            <a:ext cx="12192000" cy="1564104"/>
          </a:xfrm>
        </p:spPr>
        <p:txBody>
          <a:bodyPr vert="horz" lIns="91440" tIns="45720" rIns="91440" bIns="45720" rtlCol="0" anchor="t">
            <a:normAutofit lnSpcReduction="10000"/>
          </a:bodyPr>
          <a:lstStyle/>
          <a:p>
            <a:pPr>
              <a:spcBef>
                <a:spcPts val="600"/>
              </a:spcBef>
            </a:pPr>
            <a:r>
              <a:rPr lang="pt-PT" dirty="0">
                <a:latin typeface="Georgia" panose="02040502050405020303" pitchFamily="18" charset="0"/>
              </a:rPr>
              <a:t>Marcos Antonio Rolim Teixeira</a:t>
            </a:r>
          </a:p>
          <a:p>
            <a:pPr>
              <a:spcBef>
                <a:spcPts val="600"/>
              </a:spcBef>
            </a:pPr>
            <a:r>
              <a:rPr lang="pt-PT" dirty="0">
                <a:latin typeface="Georgia"/>
              </a:rPr>
              <a:t>Leila Pessôa Da Costa</a:t>
            </a:r>
          </a:p>
          <a:p>
            <a:pPr>
              <a:spcBef>
                <a:spcPts val="600"/>
              </a:spcBef>
            </a:pPr>
            <a:r>
              <a:rPr lang="pt-PT" dirty="0">
                <a:latin typeface="Georgia" panose="02040502050405020303" pitchFamily="18" charset="0"/>
              </a:rPr>
              <a:t>Universidade Estadual de Maringá</a:t>
            </a:r>
          </a:p>
          <a:p>
            <a:pPr>
              <a:spcBef>
                <a:spcPts val="600"/>
              </a:spcBef>
            </a:pPr>
            <a:r>
              <a:rPr lang="pt-PT" dirty="0">
                <a:latin typeface="Georgia" panose="02040502050405020303" pitchFamily="18" charset="0"/>
              </a:rPr>
              <a:t>2024</a:t>
            </a:r>
            <a:endParaRPr lang="pt-BR" dirty="0">
              <a:latin typeface="Georgia" panose="02040502050405020303" pitchFamily="18" charset="0"/>
            </a:endParaRPr>
          </a:p>
        </p:txBody>
      </p:sp>
    </p:spTree>
    <p:extLst>
      <p:ext uri="{BB962C8B-B14F-4D97-AF65-F5344CB8AC3E}">
        <p14:creationId xmlns:p14="http://schemas.microsoft.com/office/powerpoint/2010/main" val="369513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Desafios no ensino de Educação Física para Alunos Cadeirantes</a:t>
            </a:r>
            <a:endParaRPr lang="pt-BR" sz="14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Espaço Reservado para Conteúdo 2"/>
          <p:cNvSpPr txBox="1">
            <a:spLocks/>
          </p:cNvSpPr>
          <p:nvPr/>
        </p:nvSpPr>
        <p:spPr>
          <a:xfrm>
            <a:off x="260682" y="1303900"/>
            <a:ext cx="7803013" cy="5305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latin typeface="Gabriola" panose="04040605051002020D02" pitchFamily="82" charset="0"/>
              </a:rPr>
              <a:t>Além disso, é necessário promover a conscientização e o desenvolvimento de atitudes inclusivas por parte de toda a comunidade escolar, a fim de criar um ambiente acolhedor e respeitoso para os alunos cadeirantes. É fundamental também incentivar a participação ativa desses estudantes, proporcionando oportunidades de prática esportiva e interação social, de forma a promover a sua inclusão plena no contexto escolar.</a:t>
            </a:r>
          </a:p>
          <a:p>
            <a:pPr marL="0" indent="0" algn="just">
              <a:buNone/>
            </a:pPr>
            <a:r>
              <a:rPr lang="pt-BR" dirty="0">
                <a:latin typeface="Gabriola" panose="04040605051002020D02" pitchFamily="82" charset="0"/>
              </a:rPr>
              <a:t>Neste trabalho, serão apresentadas estratégias de atividades e adaptações de materiais, visando capacitar o aluno a participar das aulas de Educação Física com maior autonomia. Essas adaptações objetivas possibilitam uma ampla variedade de movimentos, alinhando-se às diversas oportunidades oferecidas durante as aulas.</a:t>
            </a:r>
            <a:endParaRPr lang="pt-BR" sz="2400" dirty="0">
              <a:latin typeface="Gabriola" panose="04040605051002020D02" pitchFamily="82" charset="0"/>
            </a:endParaRPr>
          </a:p>
        </p:txBody>
      </p:sp>
      <p:sp>
        <p:nvSpPr>
          <p:cNvPr id="10" name="Faixa para Cima 9"/>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10</a:t>
            </a:r>
          </a:p>
        </p:txBody>
      </p:sp>
      <p:pic>
        <p:nvPicPr>
          <p:cNvPr id="3074" name="Picture 2" descr="ilustre um aluno cadeirante, brincando na escola e um professor de educação física promocional">
            <a:extLst>
              <a:ext uri="{FF2B5EF4-FFF2-40B4-BE49-F238E27FC236}">
                <a16:creationId xmlns:a16="http://schemas.microsoft.com/office/drawing/2014/main" xmlns="" id="{1E7AABB1-9ABB-6E46-E87A-C31E56FF2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8370" y="1938147"/>
            <a:ext cx="3812948" cy="38129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Descrição dos Jogos Adaptados</a:t>
            </a:r>
            <a:endParaRPr lang="pt-BR" sz="105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2591593483"/>
              </p:ext>
            </p:extLst>
          </p:nvPr>
        </p:nvGraphicFramePr>
        <p:xfrm>
          <a:off x="395705" y="943936"/>
          <a:ext cx="11250864" cy="5452866"/>
        </p:xfrm>
        <a:graphic>
          <a:graphicData uri="http://schemas.openxmlformats.org/drawingml/2006/table">
            <a:tbl>
              <a:tblPr firstRow="1" bandRow="1">
                <a:tableStyleId>{9DCAF9ED-07DC-4A11-8D7F-57B35C25682E}</a:tableStyleId>
              </a:tblPr>
              <a:tblGrid>
                <a:gridCol w="5058611">
                  <a:extLst>
                    <a:ext uri="{9D8B030D-6E8A-4147-A177-3AD203B41FA5}">
                      <a16:colId xmlns:a16="http://schemas.microsoft.com/office/drawing/2014/main" xmlns="" val="4040530883"/>
                    </a:ext>
                  </a:extLst>
                </a:gridCol>
                <a:gridCol w="2871537">
                  <a:extLst>
                    <a:ext uri="{9D8B030D-6E8A-4147-A177-3AD203B41FA5}">
                      <a16:colId xmlns:a16="http://schemas.microsoft.com/office/drawing/2014/main" xmlns="" val="601209360"/>
                    </a:ext>
                  </a:extLst>
                </a:gridCol>
                <a:gridCol w="3320716">
                  <a:extLst>
                    <a:ext uri="{9D8B030D-6E8A-4147-A177-3AD203B41FA5}">
                      <a16:colId xmlns:a16="http://schemas.microsoft.com/office/drawing/2014/main" xmlns="" val="3465079520"/>
                    </a:ext>
                  </a:extLst>
                </a:gridCol>
              </a:tblGrid>
              <a:tr h="4887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kern="1200" dirty="0">
                          <a:effectLst/>
                          <a:latin typeface="Gabriola" panose="04040605051002020D02" pitchFamily="82" charset="0"/>
                        </a:rPr>
                        <a:t>JOGOS E BRINCADEIRAS</a:t>
                      </a:r>
                      <a:endParaRPr lang="pt-BR" sz="2800" b="1" kern="1200" dirty="0">
                        <a:solidFill>
                          <a:srgbClr val="000000"/>
                        </a:solidFill>
                        <a:effectLst/>
                        <a:latin typeface="Gabriola" panose="04040605051002020D02" pitchFamily="8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kern="1200" dirty="0">
                          <a:effectLst/>
                          <a:latin typeface="Gabriola" panose="04040605051002020D02" pitchFamily="82" charset="0"/>
                        </a:rPr>
                        <a:t>UNIDADE TEMÁTICA</a:t>
                      </a:r>
                      <a:endParaRPr lang="pt-BR" sz="2800" b="1" kern="1200" dirty="0">
                        <a:solidFill>
                          <a:srgbClr val="000000"/>
                        </a:solidFill>
                        <a:effectLst/>
                        <a:latin typeface="Gabriola" panose="04040605051002020D02" pitchFamily="8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kern="1200" dirty="0">
                          <a:effectLst/>
                          <a:latin typeface="Gabriola" panose="04040605051002020D02" pitchFamily="82" charset="0"/>
                        </a:rPr>
                        <a:t>Objetos de conhecimento</a:t>
                      </a:r>
                      <a:endParaRPr lang="pt-BR" sz="2800" b="1" kern="1200" dirty="0">
                        <a:solidFill>
                          <a:srgbClr val="000000"/>
                        </a:solidFill>
                        <a:effectLst/>
                        <a:latin typeface="Gabriola" panose="04040605051002020D02" pitchFamily="82" charset="0"/>
                        <a:ea typeface="+mn-ea"/>
                        <a:cs typeface="+mn-cs"/>
                      </a:endParaRPr>
                    </a:p>
                  </a:txBody>
                  <a:tcPr anchor="ctr"/>
                </a:tc>
                <a:extLst>
                  <a:ext uri="{0D108BD9-81ED-4DB2-BD59-A6C34878D82A}">
                    <a16:rowId xmlns:a16="http://schemas.microsoft.com/office/drawing/2014/main" xmlns="" val="1906400394"/>
                  </a:ext>
                </a:extLst>
              </a:tr>
              <a:tr h="488787">
                <a:tc>
                  <a:txBody>
                    <a:bodyPr/>
                    <a:lstStyle/>
                    <a:p>
                      <a:pPr marL="260350" algn="ctr">
                        <a:spcBef>
                          <a:spcPts val="920"/>
                        </a:spcBef>
                        <a:spcAft>
                          <a:spcPts val="0"/>
                        </a:spcAft>
                      </a:pPr>
                      <a:r>
                        <a:rPr lang="pt-PT" sz="2800" spc="-50" dirty="0">
                          <a:effectLst/>
                          <a:latin typeface="Gabriola" panose="04040605051002020D02" pitchFamily="82" charset="0"/>
                        </a:rPr>
                        <a:t>1.</a:t>
                      </a:r>
                      <a:r>
                        <a:rPr lang="pt-PT" sz="2800" spc="-160" dirty="0">
                          <a:effectLst/>
                          <a:latin typeface="Gabriola" panose="04040605051002020D02" pitchFamily="82" charset="0"/>
                        </a:rPr>
                        <a:t>  </a:t>
                      </a:r>
                      <a:r>
                        <a:rPr lang="pt-PT" sz="2800" spc="-50" dirty="0">
                          <a:effectLst/>
                          <a:latin typeface="Gabriola" panose="04040605051002020D02" pitchFamily="82" charset="0"/>
                        </a:rPr>
                        <a:t>Golfe:</a:t>
                      </a:r>
                      <a:r>
                        <a:rPr lang="pt-PT" sz="2800" spc="-160" dirty="0">
                          <a:effectLst/>
                          <a:latin typeface="Gabriola" panose="04040605051002020D02" pitchFamily="82" charset="0"/>
                        </a:rPr>
                        <a:t> </a:t>
                      </a:r>
                      <a:r>
                        <a:rPr lang="pt-PT" sz="2800" spc="-50" dirty="0">
                          <a:effectLst/>
                          <a:latin typeface="Gabriola" panose="04040605051002020D02" pitchFamily="82" charset="0"/>
                        </a:rPr>
                        <a:t>chegando</a:t>
                      </a:r>
                      <a:r>
                        <a:rPr lang="pt-PT" sz="2800" spc="-160" dirty="0">
                          <a:effectLst/>
                          <a:latin typeface="Gabriola" panose="04040605051002020D02" pitchFamily="82" charset="0"/>
                        </a:rPr>
                        <a:t> </a:t>
                      </a:r>
                      <a:r>
                        <a:rPr lang="pt-PT" sz="2800" spc="-50" dirty="0">
                          <a:effectLst/>
                          <a:latin typeface="Gabriola" panose="04040605051002020D02" pitchFamily="82" charset="0"/>
                        </a:rPr>
                        <a:t>perto.</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dirty="0">
                          <a:effectLst/>
                          <a:latin typeface="Gabriola" panose="04040605051002020D02" pitchFamily="82" charset="0"/>
                        </a:rPr>
                        <a:t>Esporte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algn="ctr">
                        <a:spcBef>
                          <a:spcPts val="920"/>
                        </a:spcBef>
                        <a:spcAft>
                          <a:spcPts val="0"/>
                        </a:spcAft>
                      </a:pPr>
                      <a:r>
                        <a:rPr lang="pt-PT" sz="2800" spc="-30">
                          <a:effectLst/>
                          <a:latin typeface="Gabriola" panose="04040605051002020D02" pitchFamily="82" charset="0"/>
                        </a:rPr>
                        <a:t>Esportes</a:t>
                      </a:r>
                      <a:r>
                        <a:rPr lang="pt-PT" sz="2800" spc="-170">
                          <a:effectLst/>
                          <a:latin typeface="Gabriola" panose="04040605051002020D02" pitchFamily="82" charset="0"/>
                        </a:rPr>
                        <a:t> </a:t>
                      </a:r>
                      <a:r>
                        <a:rPr lang="pt-PT" sz="2800" spc="-30">
                          <a:effectLst/>
                          <a:latin typeface="Gabriola" panose="04040605051002020D02" pitchFamily="82" charset="0"/>
                        </a:rPr>
                        <a:t>de</a:t>
                      </a:r>
                      <a:r>
                        <a:rPr lang="pt-PT" sz="2800" spc="-165">
                          <a:effectLst/>
                          <a:latin typeface="Gabriola" panose="04040605051002020D02" pitchFamily="82" charset="0"/>
                        </a:rPr>
                        <a:t> </a:t>
                      </a:r>
                      <a:r>
                        <a:rPr lang="pt-PT" sz="2800" spc="-30">
                          <a:effectLst/>
                          <a:latin typeface="Gabriola" panose="04040605051002020D02" pitchFamily="82" charset="0"/>
                        </a:rPr>
                        <a:t>precisão</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91545931"/>
                  </a:ext>
                </a:extLst>
              </a:tr>
              <a:tr h="512917">
                <a:tc>
                  <a:txBody>
                    <a:bodyPr/>
                    <a:lstStyle/>
                    <a:p>
                      <a:pPr marL="260350" algn="ctr">
                        <a:spcBef>
                          <a:spcPts val="920"/>
                        </a:spcBef>
                        <a:spcAft>
                          <a:spcPts val="0"/>
                        </a:spcAft>
                      </a:pPr>
                      <a:r>
                        <a:rPr lang="pt-PT" sz="2800" spc="-30" dirty="0">
                          <a:effectLst/>
                          <a:latin typeface="Gabriola" panose="04040605051002020D02" pitchFamily="82" charset="0"/>
                        </a:rPr>
                        <a:t>2.</a:t>
                      </a:r>
                      <a:r>
                        <a:rPr lang="pt-PT" sz="2800" spc="-175" dirty="0">
                          <a:effectLst/>
                          <a:latin typeface="Gabriola" panose="04040605051002020D02" pitchFamily="82" charset="0"/>
                        </a:rPr>
                        <a:t> </a:t>
                      </a:r>
                      <a:r>
                        <a:rPr lang="pt-PT" sz="2800" spc="-30" dirty="0">
                          <a:effectLst/>
                          <a:latin typeface="Gabriola" panose="04040605051002020D02" pitchFamily="82" charset="0"/>
                        </a:rPr>
                        <a:t>Boliche</a:t>
                      </a:r>
                      <a:r>
                        <a:rPr lang="pt-PT" sz="2800" spc="-170" dirty="0">
                          <a:effectLst/>
                          <a:latin typeface="Gabriola" panose="04040605051002020D02" pitchFamily="82" charset="0"/>
                        </a:rPr>
                        <a:t> </a:t>
                      </a:r>
                      <a:r>
                        <a:rPr lang="pt-PT" sz="2800" spc="-30" dirty="0">
                          <a:effectLst/>
                          <a:latin typeface="Gabriola" panose="04040605051002020D02" pitchFamily="82" charset="0"/>
                        </a:rPr>
                        <a:t>de</a:t>
                      </a:r>
                      <a:r>
                        <a:rPr lang="pt-PT" sz="2800" spc="-175" dirty="0">
                          <a:effectLst/>
                          <a:latin typeface="Gabriola" panose="04040605051002020D02" pitchFamily="82" charset="0"/>
                        </a:rPr>
                        <a:t> </a:t>
                      </a:r>
                      <a:r>
                        <a:rPr lang="pt-PT" sz="2800" spc="-30" dirty="0">
                          <a:effectLst/>
                          <a:latin typeface="Gabriola" panose="04040605051002020D02" pitchFamily="82" charset="0"/>
                        </a:rPr>
                        <a:t>fase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dirty="0">
                          <a:effectLst/>
                          <a:latin typeface="Gabriola" panose="04040605051002020D02" pitchFamily="82" charset="0"/>
                        </a:rPr>
                        <a:t>Esporte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algn="ctr">
                        <a:spcBef>
                          <a:spcPts val="920"/>
                        </a:spcBef>
                        <a:spcAft>
                          <a:spcPts val="0"/>
                        </a:spcAft>
                      </a:pPr>
                      <a:r>
                        <a:rPr lang="pt-PT" sz="2800" spc="-30">
                          <a:effectLst/>
                          <a:latin typeface="Gabriola" panose="04040605051002020D02" pitchFamily="82" charset="0"/>
                        </a:rPr>
                        <a:t>Esportes</a:t>
                      </a:r>
                      <a:r>
                        <a:rPr lang="pt-PT" sz="2800" spc="-170">
                          <a:effectLst/>
                          <a:latin typeface="Gabriola" panose="04040605051002020D02" pitchFamily="82" charset="0"/>
                        </a:rPr>
                        <a:t> </a:t>
                      </a:r>
                      <a:r>
                        <a:rPr lang="pt-PT" sz="2800" spc="-30">
                          <a:effectLst/>
                          <a:latin typeface="Gabriola" panose="04040605051002020D02" pitchFamily="82" charset="0"/>
                        </a:rPr>
                        <a:t>de</a:t>
                      </a:r>
                      <a:r>
                        <a:rPr lang="pt-PT" sz="2800" spc="-165">
                          <a:effectLst/>
                          <a:latin typeface="Gabriola" panose="04040605051002020D02" pitchFamily="82" charset="0"/>
                        </a:rPr>
                        <a:t> </a:t>
                      </a:r>
                      <a:r>
                        <a:rPr lang="pt-PT" sz="2800" spc="-30">
                          <a:effectLst/>
                          <a:latin typeface="Gabriola" panose="04040605051002020D02" pitchFamily="82" charset="0"/>
                        </a:rPr>
                        <a:t>precisão</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0339541"/>
                  </a:ext>
                </a:extLst>
              </a:tr>
              <a:tr h="488787">
                <a:tc>
                  <a:txBody>
                    <a:bodyPr/>
                    <a:lstStyle/>
                    <a:p>
                      <a:pPr marL="260350" algn="ctr">
                        <a:spcBef>
                          <a:spcPts val="920"/>
                        </a:spcBef>
                        <a:spcAft>
                          <a:spcPts val="0"/>
                        </a:spcAft>
                      </a:pPr>
                      <a:r>
                        <a:rPr lang="pt-BR" sz="2800" dirty="0">
                          <a:effectLst/>
                          <a:latin typeface="Gabriola" panose="04040605051002020D02" pitchFamily="82" charset="0"/>
                        </a:rPr>
                        <a:t>3. </a:t>
                      </a:r>
                      <a:r>
                        <a:rPr lang="pt-PT" sz="2800" spc="-30" dirty="0">
                          <a:effectLst/>
                          <a:latin typeface="Gabriola" panose="04040605051002020D02" pitchFamily="82" charset="0"/>
                        </a:rPr>
                        <a:t>Halterofilismo</a:t>
                      </a:r>
                      <a:r>
                        <a:rPr lang="pt-PT" sz="2800" spc="-175" dirty="0">
                          <a:effectLst/>
                          <a:latin typeface="Gabriola" panose="04040605051002020D02" pitchFamily="82" charset="0"/>
                        </a:rPr>
                        <a:t> </a:t>
                      </a:r>
                      <a:r>
                        <a:rPr lang="pt-PT" sz="2800" spc="-30" dirty="0">
                          <a:effectLst/>
                          <a:latin typeface="Gabriola" panose="04040605051002020D02" pitchFamily="82" charset="0"/>
                        </a:rPr>
                        <a:t>– </a:t>
                      </a:r>
                      <a:r>
                        <a:rPr lang="pt-PT" sz="2800" dirty="0">
                          <a:effectLst/>
                          <a:latin typeface="Gabriola" panose="04040605051002020D02" pitchFamily="82" charset="0"/>
                        </a:rPr>
                        <a:t>Supino</a:t>
                      </a:r>
                      <a:r>
                        <a:rPr lang="pt-PT" sz="2800" spc="-50" dirty="0">
                          <a:effectLst/>
                          <a:latin typeface="Gabriola" panose="04040605051002020D02" pitchFamily="82" charset="0"/>
                        </a:rPr>
                        <a:t> </a:t>
                      </a:r>
                      <a:r>
                        <a:rPr lang="pt-PT" sz="2800" dirty="0">
                          <a:effectLst/>
                          <a:latin typeface="Gabriola" panose="04040605051002020D02" pitchFamily="82" charset="0"/>
                        </a:rPr>
                        <a:t>deitado</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dirty="0">
                          <a:effectLst/>
                          <a:latin typeface="Gabriola" panose="04040605051002020D02" pitchFamily="82" charset="0"/>
                        </a:rPr>
                        <a:t>Esporte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marR="0" lvl="0" indent="0" algn="ctr" defTabSz="914400" rtl="0" eaLnBrk="1" fontAlgn="auto" latinLnBrk="0" hangingPunct="1">
                        <a:lnSpc>
                          <a:spcPct val="100000"/>
                        </a:lnSpc>
                        <a:spcBef>
                          <a:spcPts val="920"/>
                        </a:spcBef>
                        <a:spcAft>
                          <a:spcPts val="0"/>
                        </a:spcAft>
                        <a:buClrTx/>
                        <a:buSzTx/>
                        <a:buFontTx/>
                        <a:buNone/>
                        <a:tabLst/>
                        <a:defRPr/>
                      </a:pPr>
                      <a:r>
                        <a:rPr lang="pt-PT" sz="2800" spc="-30" dirty="0">
                          <a:effectLst/>
                          <a:latin typeface="Gabriola" panose="04040605051002020D02" pitchFamily="82" charset="0"/>
                        </a:rPr>
                        <a:t>Esporte</a:t>
                      </a:r>
                      <a:r>
                        <a:rPr lang="pt-PT" sz="2800" spc="-160" dirty="0">
                          <a:effectLst/>
                          <a:latin typeface="Gabriola" panose="04040605051002020D02" pitchFamily="82" charset="0"/>
                        </a:rPr>
                        <a:t> </a:t>
                      </a:r>
                      <a:r>
                        <a:rPr lang="pt-PT" sz="2800" spc="-30" dirty="0">
                          <a:effectLst/>
                          <a:latin typeface="Gabriola" panose="04040605051002020D02" pitchFamily="82" charset="0"/>
                        </a:rPr>
                        <a:t>de</a:t>
                      </a:r>
                      <a:r>
                        <a:rPr lang="pt-PT" sz="2800" spc="-160" dirty="0">
                          <a:effectLst/>
                          <a:latin typeface="Gabriola" panose="04040605051002020D02" pitchFamily="82" charset="0"/>
                        </a:rPr>
                        <a:t> </a:t>
                      </a:r>
                      <a:r>
                        <a:rPr lang="pt-PT" sz="2800" spc="-30" dirty="0">
                          <a:effectLst/>
                          <a:latin typeface="Gabriola" panose="04040605051002020D02" pitchFamily="82" charset="0"/>
                        </a:rPr>
                        <a:t>marca</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12639267"/>
                  </a:ext>
                </a:extLst>
              </a:tr>
              <a:tr h="488787">
                <a:tc>
                  <a:txBody>
                    <a:bodyPr/>
                    <a:lstStyle/>
                    <a:p>
                      <a:pPr marL="260350" algn="ctr">
                        <a:spcBef>
                          <a:spcPts val="920"/>
                        </a:spcBef>
                        <a:spcAft>
                          <a:spcPts val="0"/>
                        </a:spcAft>
                      </a:pPr>
                      <a:r>
                        <a:rPr lang="pt-PT" sz="2800" spc="-50" dirty="0">
                          <a:effectLst/>
                          <a:latin typeface="Gabriola" panose="04040605051002020D02" pitchFamily="82" charset="0"/>
                        </a:rPr>
                        <a:t>4.</a:t>
                      </a:r>
                      <a:r>
                        <a:rPr lang="pt-PT" sz="2800" spc="-155" dirty="0">
                          <a:effectLst/>
                          <a:latin typeface="Gabriola" panose="04040605051002020D02" pitchFamily="82" charset="0"/>
                        </a:rPr>
                        <a:t> </a:t>
                      </a:r>
                      <a:r>
                        <a:rPr lang="pt-PT" sz="2800" spc="-50" dirty="0">
                          <a:effectLst/>
                          <a:latin typeface="Gabriola" panose="04040605051002020D02" pitchFamily="82" charset="0"/>
                        </a:rPr>
                        <a:t>Arremesso</a:t>
                      </a:r>
                      <a:r>
                        <a:rPr lang="pt-PT" sz="2800" spc="-150" dirty="0">
                          <a:effectLst/>
                          <a:latin typeface="Gabriola" panose="04040605051002020D02" pitchFamily="82" charset="0"/>
                        </a:rPr>
                        <a:t> </a:t>
                      </a:r>
                      <a:r>
                        <a:rPr lang="pt-PT" sz="2800" spc="-50" dirty="0">
                          <a:effectLst/>
                          <a:latin typeface="Gabriola" panose="04040605051002020D02" pitchFamily="82" charset="0"/>
                        </a:rPr>
                        <a:t>de</a:t>
                      </a:r>
                      <a:r>
                        <a:rPr lang="pt-PT" sz="2800" spc="-155" dirty="0">
                          <a:effectLst/>
                          <a:latin typeface="Gabriola" panose="04040605051002020D02" pitchFamily="82" charset="0"/>
                        </a:rPr>
                        <a:t> </a:t>
                      </a:r>
                      <a:r>
                        <a:rPr lang="pt-PT" sz="2800" spc="-50" dirty="0">
                          <a:effectLst/>
                          <a:latin typeface="Gabriola" panose="04040605051002020D02" pitchFamily="82" charset="0"/>
                        </a:rPr>
                        <a:t>peso</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a:effectLst/>
                          <a:latin typeface="Gabriola" panose="04040605051002020D02" pitchFamily="82" charset="0"/>
                        </a:rPr>
                        <a:t>Esporte</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algn="ctr">
                        <a:spcBef>
                          <a:spcPts val="920"/>
                        </a:spcBef>
                        <a:spcAft>
                          <a:spcPts val="0"/>
                        </a:spcAft>
                      </a:pPr>
                      <a:r>
                        <a:rPr lang="pt-PT" sz="2800" spc="-30">
                          <a:effectLst/>
                          <a:latin typeface="Gabriola" panose="04040605051002020D02" pitchFamily="82" charset="0"/>
                        </a:rPr>
                        <a:t>Esporte</a:t>
                      </a:r>
                      <a:r>
                        <a:rPr lang="pt-PT" sz="2800" spc="-160">
                          <a:effectLst/>
                          <a:latin typeface="Gabriola" panose="04040605051002020D02" pitchFamily="82" charset="0"/>
                        </a:rPr>
                        <a:t> </a:t>
                      </a:r>
                      <a:r>
                        <a:rPr lang="pt-PT" sz="2800" spc="-30">
                          <a:effectLst/>
                          <a:latin typeface="Gabriola" panose="04040605051002020D02" pitchFamily="82" charset="0"/>
                        </a:rPr>
                        <a:t>de</a:t>
                      </a:r>
                      <a:r>
                        <a:rPr lang="pt-PT" sz="2800" spc="-160">
                          <a:effectLst/>
                          <a:latin typeface="Gabriola" panose="04040605051002020D02" pitchFamily="82" charset="0"/>
                        </a:rPr>
                        <a:t> </a:t>
                      </a:r>
                      <a:r>
                        <a:rPr lang="pt-PT" sz="2800" spc="-30">
                          <a:effectLst/>
                          <a:latin typeface="Gabriola" panose="04040605051002020D02" pitchFamily="82" charset="0"/>
                        </a:rPr>
                        <a:t>marca</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58338933"/>
                  </a:ext>
                </a:extLst>
              </a:tr>
              <a:tr h="488787">
                <a:tc>
                  <a:txBody>
                    <a:bodyPr/>
                    <a:lstStyle/>
                    <a:p>
                      <a:pPr marL="260350" marR="236220" algn="ctr">
                        <a:lnSpc>
                          <a:spcPct val="135000"/>
                        </a:lnSpc>
                        <a:spcBef>
                          <a:spcPts val="920"/>
                        </a:spcBef>
                        <a:spcAft>
                          <a:spcPts val="0"/>
                        </a:spcAft>
                      </a:pPr>
                      <a:r>
                        <a:rPr lang="pt-PT" sz="2800" spc="-20" dirty="0">
                          <a:effectLst/>
                          <a:latin typeface="Gabriola" panose="04040605051002020D02" pitchFamily="82" charset="0"/>
                        </a:rPr>
                        <a:t>5.</a:t>
                      </a:r>
                      <a:r>
                        <a:rPr lang="pt-PT" sz="2800" spc="-190" dirty="0">
                          <a:effectLst/>
                          <a:latin typeface="Gabriola" panose="04040605051002020D02" pitchFamily="82" charset="0"/>
                        </a:rPr>
                        <a:t> </a:t>
                      </a:r>
                      <a:r>
                        <a:rPr lang="pt-PT" sz="2800" spc="-20" dirty="0">
                          <a:effectLst/>
                          <a:latin typeface="Gabriola" panose="04040605051002020D02" pitchFamily="82" charset="0"/>
                        </a:rPr>
                        <a:t>Condução</a:t>
                      </a:r>
                      <a:r>
                        <a:rPr lang="pt-PT" sz="2800" spc="-190" dirty="0">
                          <a:effectLst/>
                          <a:latin typeface="Gabriola" panose="04040605051002020D02" pitchFamily="82" charset="0"/>
                        </a:rPr>
                        <a:t> </a:t>
                      </a:r>
                      <a:r>
                        <a:rPr lang="pt-PT" sz="2800" spc="-20" dirty="0">
                          <a:effectLst/>
                          <a:latin typeface="Gabriola" panose="04040605051002020D02" pitchFamily="82" charset="0"/>
                        </a:rPr>
                        <a:t>de</a:t>
                      </a:r>
                      <a:r>
                        <a:rPr lang="pt-PT" sz="2800" spc="-190" dirty="0">
                          <a:effectLst/>
                          <a:latin typeface="Gabriola" panose="04040605051002020D02" pitchFamily="82" charset="0"/>
                        </a:rPr>
                        <a:t> </a:t>
                      </a:r>
                      <a:r>
                        <a:rPr lang="pt-PT" sz="2800" spc="-20" dirty="0">
                          <a:effectLst/>
                          <a:latin typeface="Gabriola" panose="04040605051002020D02" pitchFamily="82" charset="0"/>
                        </a:rPr>
                        <a:t>bola</a:t>
                      </a:r>
                      <a:r>
                        <a:rPr lang="pt-PT" sz="2800" spc="-190" dirty="0">
                          <a:effectLst/>
                          <a:latin typeface="Gabriola" panose="04040605051002020D02" pitchFamily="82" charset="0"/>
                        </a:rPr>
                        <a:t> </a:t>
                      </a:r>
                      <a:r>
                        <a:rPr lang="pt-PT" sz="2800" spc="-20" dirty="0">
                          <a:effectLst/>
                          <a:latin typeface="Gabriola" panose="04040605051002020D02" pitchFamily="82" charset="0"/>
                        </a:rPr>
                        <a:t>na </a:t>
                      </a:r>
                      <a:r>
                        <a:rPr lang="pt-PT" sz="2800" spc="-10" dirty="0">
                          <a:effectLst/>
                          <a:latin typeface="Gabriola" panose="04040605051002020D02" pitchFamily="82" charset="0"/>
                        </a:rPr>
                        <a:t>linha</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0505" algn="ctr">
                        <a:spcBef>
                          <a:spcPts val="920"/>
                        </a:spcBef>
                        <a:spcAft>
                          <a:spcPts val="0"/>
                        </a:spcAft>
                      </a:pPr>
                      <a:r>
                        <a:rPr lang="pt-PT" sz="2800" spc="-10" dirty="0">
                          <a:effectLst/>
                          <a:latin typeface="Gabriola" panose="04040605051002020D02" pitchFamily="82" charset="0"/>
                        </a:rPr>
                        <a:t>Esporte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3520" algn="ctr">
                        <a:spcBef>
                          <a:spcPts val="920"/>
                        </a:spcBef>
                        <a:spcAft>
                          <a:spcPts val="0"/>
                        </a:spcAft>
                      </a:pPr>
                      <a:r>
                        <a:rPr lang="pt-PT" sz="2800" spc="-30">
                          <a:effectLst/>
                          <a:latin typeface="Gabriola" panose="04040605051002020D02" pitchFamily="82" charset="0"/>
                        </a:rPr>
                        <a:t>Esportes</a:t>
                      </a:r>
                      <a:r>
                        <a:rPr lang="pt-PT" sz="2800" spc="-170">
                          <a:effectLst/>
                          <a:latin typeface="Gabriola" panose="04040605051002020D02" pitchFamily="82" charset="0"/>
                        </a:rPr>
                        <a:t> </a:t>
                      </a:r>
                      <a:r>
                        <a:rPr lang="pt-PT" sz="2800" spc="-30">
                          <a:effectLst/>
                          <a:latin typeface="Gabriola" panose="04040605051002020D02" pitchFamily="82" charset="0"/>
                        </a:rPr>
                        <a:t>de</a:t>
                      </a:r>
                      <a:r>
                        <a:rPr lang="pt-PT" sz="2800" spc="-165">
                          <a:effectLst/>
                          <a:latin typeface="Gabriola" panose="04040605051002020D02" pitchFamily="82" charset="0"/>
                        </a:rPr>
                        <a:t> </a:t>
                      </a:r>
                      <a:r>
                        <a:rPr lang="pt-PT" sz="2800" spc="-30">
                          <a:effectLst/>
                          <a:latin typeface="Gabriola" panose="04040605051002020D02" pitchFamily="82" charset="0"/>
                        </a:rPr>
                        <a:t>precisão</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06630830"/>
                  </a:ext>
                </a:extLst>
              </a:tr>
              <a:tr h="488787">
                <a:tc>
                  <a:txBody>
                    <a:bodyPr/>
                    <a:lstStyle/>
                    <a:p>
                      <a:pPr marL="260350" algn="ctr">
                        <a:spcBef>
                          <a:spcPts val="920"/>
                        </a:spcBef>
                        <a:spcAft>
                          <a:spcPts val="0"/>
                        </a:spcAft>
                      </a:pPr>
                      <a:r>
                        <a:rPr lang="pt-PT" sz="2800" spc="-20" dirty="0">
                          <a:effectLst/>
                          <a:latin typeface="Gabriola" panose="04040605051002020D02" pitchFamily="82" charset="0"/>
                        </a:rPr>
                        <a:t>6.</a:t>
                      </a:r>
                      <a:r>
                        <a:rPr lang="pt-PT" sz="2800" spc="-190" dirty="0">
                          <a:effectLst/>
                          <a:latin typeface="Gabriola" panose="04040605051002020D02" pitchFamily="82" charset="0"/>
                        </a:rPr>
                        <a:t> </a:t>
                      </a:r>
                      <a:r>
                        <a:rPr lang="pt-PT" sz="2800" spc="-20" dirty="0">
                          <a:effectLst/>
                          <a:latin typeface="Gabriola" panose="04040605051002020D02" pitchFamily="82" charset="0"/>
                        </a:rPr>
                        <a:t>Vamos</a:t>
                      </a:r>
                      <a:r>
                        <a:rPr lang="pt-PT" sz="2800" spc="-190" dirty="0">
                          <a:effectLst/>
                          <a:latin typeface="Gabriola" panose="04040605051002020D02" pitchFamily="82" charset="0"/>
                        </a:rPr>
                        <a:t> </a:t>
                      </a:r>
                      <a:r>
                        <a:rPr lang="pt-PT" sz="2800" spc="-20" dirty="0">
                          <a:effectLst/>
                          <a:latin typeface="Gabriola" panose="04040605051002020D02" pitchFamily="82" charset="0"/>
                        </a:rPr>
                        <a:t>nos</a:t>
                      </a:r>
                      <a:r>
                        <a:rPr lang="pt-PT" sz="2800" spc="-190" dirty="0">
                          <a:effectLst/>
                          <a:latin typeface="Gabriola" panose="04040605051002020D02" pitchFamily="82" charset="0"/>
                        </a:rPr>
                        <a:t> </a:t>
                      </a:r>
                      <a:r>
                        <a:rPr lang="pt-PT" sz="2800" spc="-20" dirty="0">
                          <a:effectLst/>
                          <a:latin typeface="Gabriola" panose="04040605051002020D02" pitchFamily="82" charset="0"/>
                        </a:rPr>
                        <a:t>equilibrar</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dirty="0">
                          <a:effectLst/>
                          <a:latin typeface="Gabriola" panose="04040605051002020D02" pitchFamily="82" charset="0"/>
                        </a:rPr>
                        <a:t>Ginásticas</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algn="ctr">
                        <a:spcBef>
                          <a:spcPts val="920"/>
                        </a:spcBef>
                        <a:spcAft>
                          <a:spcPts val="0"/>
                        </a:spcAft>
                      </a:pPr>
                      <a:r>
                        <a:rPr lang="pt-PT" sz="2800" spc="-30">
                          <a:effectLst/>
                          <a:latin typeface="Gabriola" panose="04040605051002020D02" pitchFamily="82" charset="0"/>
                        </a:rPr>
                        <a:t>Ginástica</a:t>
                      </a:r>
                      <a:r>
                        <a:rPr lang="pt-PT" sz="2800" spc="-105">
                          <a:effectLst/>
                          <a:latin typeface="Gabriola" panose="04040605051002020D02" pitchFamily="82" charset="0"/>
                        </a:rPr>
                        <a:t> </a:t>
                      </a:r>
                      <a:r>
                        <a:rPr lang="pt-PT" sz="2800" spc="-20">
                          <a:effectLst/>
                          <a:latin typeface="Gabriola" panose="04040605051002020D02" pitchFamily="82" charset="0"/>
                        </a:rPr>
                        <a:t>geral</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67004483"/>
                  </a:ext>
                </a:extLst>
              </a:tr>
              <a:tr h="488787">
                <a:tc>
                  <a:txBody>
                    <a:bodyPr/>
                    <a:lstStyle/>
                    <a:p>
                      <a:pPr marL="260350" algn="ctr">
                        <a:spcBef>
                          <a:spcPts val="920"/>
                        </a:spcBef>
                        <a:spcAft>
                          <a:spcPts val="0"/>
                        </a:spcAft>
                      </a:pPr>
                      <a:r>
                        <a:rPr lang="pt-PT" sz="2800" spc="-40" dirty="0">
                          <a:effectLst/>
                          <a:latin typeface="Gabriola" panose="04040605051002020D02" pitchFamily="82" charset="0"/>
                        </a:rPr>
                        <a:t>7.</a:t>
                      </a:r>
                      <a:r>
                        <a:rPr lang="pt-PT" sz="2800" spc="-165" dirty="0">
                          <a:effectLst/>
                          <a:latin typeface="Gabriola" panose="04040605051002020D02" pitchFamily="82" charset="0"/>
                        </a:rPr>
                        <a:t> </a:t>
                      </a:r>
                      <a:r>
                        <a:rPr lang="pt-PT" sz="2800" spc="-40" dirty="0">
                          <a:effectLst/>
                          <a:latin typeface="Gabriola" panose="04040605051002020D02" pitchFamily="82" charset="0"/>
                        </a:rPr>
                        <a:t>Homem</a:t>
                      </a:r>
                      <a:r>
                        <a:rPr lang="pt-PT" sz="2800" spc="-160" dirty="0">
                          <a:effectLst/>
                          <a:latin typeface="Gabriola" panose="04040605051002020D02" pitchFamily="82" charset="0"/>
                        </a:rPr>
                        <a:t> </a:t>
                      </a:r>
                      <a:r>
                        <a:rPr lang="pt-PT" sz="2800" spc="-40" dirty="0">
                          <a:effectLst/>
                          <a:latin typeface="Gabriola" panose="04040605051002020D02" pitchFamily="82" charset="0"/>
                        </a:rPr>
                        <a:t>borracha</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0505" algn="ctr">
                        <a:spcBef>
                          <a:spcPts val="920"/>
                        </a:spcBef>
                        <a:spcAft>
                          <a:spcPts val="0"/>
                        </a:spcAft>
                      </a:pPr>
                      <a:r>
                        <a:rPr lang="pt-PT" sz="2800" spc="-10">
                          <a:effectLst/>
                          <a:latin typeface="Gabriola" panose="04040605051002020D02" pitchFamily="82" charset="0"/>
                        </a:rPr>
                        <a:t>Ginásticas</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3520" algn="ctr">
                        <a:spcBef>
                          <a:spcPts val="920"/>
                        </a:spcBef>
                        <a:spcAft>
                          <a:spcPts val="0"/>
                        </a:spcAft>
                      </a:pPr>
                      <a:r>
                        <a:rPr lang="pt-PT" sz="2800" spc="-30">
                          <a:effectLst/>
                          <a:latin typeface="Gabriola" panose="04040605051002020D02" pitchFamily="82" charset="0"/>
                        </a:rPr>
                        <a:t>Ginástica</a:t>
                      </a:r>
                      <a:r>
                        <a:rPr lang="pt-PT" sz="2800" spc="-105">
                          <a:effectLst/>
                          <a:latin typeface="Gabriola" panose="04040605051002020D02" pitchFamily="82" charset="0"/>
                        </a:rPr>
                        <a:t> </a:t>
                      </a:r>
                      <a:r>
                        <a:rPr lang="pt-PT" sz="2800" spc="-20">
                          <a:effectLst/>
                          <a:latin typeface="Gabriola" panose="04040605051002020D02" pitchFamily="82" charset="0"/>
                        </a:rPr>
                        <a:t>geral</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211141518"/>
                  </a:ext>
                </a:extLst>
              </a:tr>
              <a:tr h="488787">
                <a:tc>
                  <a:txBody>
                    <a:bodyPr/>
                    <a:lstStyle/>
                    <a:p>
                      <a:pPr marL="260350" algn="ctr">
                        <a:spcBef>
                          <a:spcPts val="920"/>
                        </a:spcBef>
                        <a:spcAft>
                          <a:spcPts val="0"/>
                        </a:spcAft>
                      </a:pPr>
                      <a:r>
                        <a:rPr lang="pt-PT" sz="2800" spc="-40" dirty="0">
                          <a:effectLst/>
                          <a:latin typeface="Gabriola" panose="04040605051002020D02" pitchFamily="82" charset="0"/>
                        </a:rPr>
                        <a:t>8.</a:t>
                      </a:r>
                      <a:r>
                        <a:rPr lang="pt-PT" sz="2800" spc="-145" dirty="0">
                          <a:effectLst/>
                          <a:latin typeface="Gabriola" panose="04040605051002020D02" pitchFamily="82" charset="0"/>
                        </a:rPr>
                        <a:t> </a:t>
                      </a:r>
                      <a:r>
                        <a:rPr lang="pt-PT" sz="2800" spc="-40" dirty="0">
                          <a:effectLst/>
                          <a:latin typeface="Gabriola" panose="04040605051002020D02" pitchFamily="82" charset="0"/>
                        </a:rPr>
                        <a:t>Rolamento</a:t>
                      </a:r>
                      <a:r>
                        <a:rPr lang="pt-PT" sz="2800" spc="-140" dirty="0">
                          <a:effectLst/>
                          <a:latin typeface="Gabriola" panose="04040605051002020D02" pitchFamily="82" charset="0"/>
                        </a:rPr>
                        <a:t> </a:t>
                      </a:r>
                      <a:r>
                        <a:rPr lang="pt-PT" sz="2800" spc="-40" dirty="0">
                          <a:effectLst/>
                          <a:latin typeface="Gabriola" panose="04040605051002020D02" pitchFamily="82" charset="0"/>
                        </a:rPr>
                        <a:t>para</a:t>
                      </a:r>
                      <a:r>
                        <a:rPr lang="pt-PT" sz="2800" spc="-145" dirty="0">
                          <a:effectLst/>
                          <a:latin typeface="Gabriola" panose="04040605051002020D02" pitchFamily="82" charset="0"/>
                        </a:rPr>
                        <a:t> </a:t>
                      </a:r>
                      <a:r>
                        <a:rPr lang="pt-PT" sz="2800" spc="-40" dirty="0">
                          <a:effectLst/>
                          <a:latin typeface="Gabriola" panose="04040605051002020D02" pitchFamily="82" charset="0"/>
                        </a:rPr>
                        <a:t>frente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a:effectLst/>
                          <a:latin typeface="Gabriola" panose="04040605051002020D02" pitchFamily="82" charset="0"/>
                        </a:rPr>
                        <a:t>Ginásticas</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algn="ctr">
                        <a:spcBef>
                          <a:spcPts val="920"/>
                        </a:spcBef>
                        <a:spcAft>
                          <a:spcPts val="0"/>
                        </a:spcAft>
                      </a:pPr>
                      <a:r>
                        <a:rPr lang="pt-PT" sz="2800" spc="-30">
                          <a:effectLst/>
                          <a:latin typeface="Gabriola" panose="04040605051002020D02" pitchFamily="82" charset="0"/>
                        </a:rPr>
                        <a:t>Ginástica</a:t>
                      </a:r>
                      <a:r>
                        <a:rPr lang="pt-PT" sz="2800" spc="-105">
                          <a:effectLst/>
                          <a:latin typeface="Gabriola" panose="04040605051002020D02" pitchFamily="82" charset="0"/>
                        </a:rPr>
                        <a:t> </a:t>
                      </a:r>
                      <a:r>
                        <a:rPr lang="pt-PT" sz="2800" spc="-20">
                          <a:effectLst/>
                          <a:latin typeface="Gabriola" panose="04040605051002020D02" pitchFamily="82" charset="0"/>
                        </a:rPr>
                        <a:t>geral</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79665239"/>
                  </a:ext>
                </a:extLst>
              </a:tr>
              <a:tr h="488787">
                <a:tc>
                  <a:txBody>
                    <a:bodyPr/>
                    <a:lstStyle/>
                    <a:p>
                      <a:pPr marL="260350" algn="ctr">
                        <a:spcBef>
                          <a:spcPts val="920"/>
                        </a:spcBef>
                        <a:spcAft>
                          <a:spcPts val="0"/>
                        </a:spcAft>
                      </a:pPr>
                      <a:r>
                        <a:rPr lang="pt-PT" sz="2800" dirty="0">
                          <a:effectLst/>
                          <a:latin typeface="Gabriola" panose="04040605051002020D02" pitchFamily="82" charset="0"/>
                        </a:rPr>
                        <a:t>9.</a:t>
                      </a:r>
                      <a:r>
                        <a:rPr lang="pt-PT" sz="2800" spc="-25" dirty="0">
                          <a:effectLst/>
                          <a:latin typeface="Gabriola" panose="04040605051002020D02" pitchFamily="82" charset="0"/>
                        </a:rPr>
                        <a:t> </a:t>
                      </a:r>
                      <a:r>
                        <a:rPr lang="pt-PT" sz="2800" spc="-10" dirty="0">
                          <a:effectLst/>
                          <a:latin typeface="Gabriola" panose="04040605051002020D02" pitchFamily="82" charset="0"/>
                        </a:rPr>
                        <a:t>Ponte</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0505" algn="ctr">
                        <a:spcBef>
                          <a:spcPts val="920"/>
                        </a:spcBef>
                        <a:spcAft>
                          <a:spcPts val="0"/>
                        </a:spcAft>
                      </a:pPr>
                      <a:r>
                        <a:rPr lang="pt-PT" sz="2800" spc="-10">
                          <a:effectLst/>
                          <a:latin typeface="Gabriola" panose="04040605051002020D02" pitchFamily="82" charset="0"/>
                        </a:rPr>
                        <a:t>Ginásticas</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3520" algn="ctr">
                        <a:spcBef>
                          <a:spcPts val="920"/>
                        </a:spcBef>
                        <a:spcAft>
                          <a:spcPts val="0"/>
                        </a:spcAft>
                      </a:pPr>
                      <a:r>
                        <a:rPr lang="pt-PT" sz="2800" spc="-30">
                          <a:effectLst/>
                          <a:latin typeface="Gabriola" panose="04040605051002020D02" pitchFamily="82" charset="0"/>
                        </a:rPr>
                        <a:t>Ginástica</a:t>
                      </a:r>
                      <a:r>
                        <a:rPr lang="pt-PT" sz="2800" spc="-105">
                          <a:effectLst/>
                          <a:latin typeface="Gabriola" panose="04040605051002020D02" pitchFamily="82" charset="0"/>
                        </a:rPr>
                        <a:t> </a:t>
                      </a:r>
                      <a:r>
                        <a:rPr lang="pt-PT" sz="2800" spc="-20">
                          <a:effectLst/>
                          <a:latin typeface="Gabriola" panose="04040605051002020D02" pitchFamily="82" charset="0"/>
                        </a:rPr>
                        <a:t>geral</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88779826"/>
                  </a:ext>
                </a:extLst>
              </a:tr>
              <a:tr h="488787">
                <a:tc>
                  <a:txBody>
                    <a:bodyPr/>
                    <a:lstStyle/>
                    <a:p>
                      <a:pPr marL="260350" algn="ctr">
                        <a:spcBef>
                          <a:spcPts val="920"/>
                        </a:spcBef>
                        <a:spcAft>
                          <a:spcPts val="0"/>
                        </a:spcAft>
                      </a:pPr>
                      <a:r>
                        <a:rPr lang="pt-PT" sz="2800" spc="-30" dirty="0">
                          <a:effectLst/>
                          <a:latin typeface="Gabriola" panose="04040605051002020D02" pitchFamily="82" charset="0"/>
                        </a:rPr>
                        <a:t>10.</a:t>
                      </a:r>
                      <a:r>
                        <a:rPr lang="pt-PT" sz="2800" spc="-190" dirty="0">
                          <a:effectLst/>
                          <a:latin typeface="Gabriola" panose="04040605051002020D02" pitchFamily="82" charset="0"/>
                        </a:rPr>
                        <a:t>  </a:t>
                      </a:r>
                      <a:r>
                        <a:rPr lang="pt-PT" sz="2800" spc="-30" dirty="0">
                          <a:effectLst/>
                          <a:latin typeface="Gabriola" panose="04040605051002020D02" pitchFamily="82" charset="0"/>
                        </a:rPr>
                        <a:t>Rolamento</a:t>
                      </a:r>
                      <a:r>
                        <a:rPr lang="pt-PT" sz="2800" spc="-185" dirty="0">
                          <a:effectLst/>
                          <a:latin typeface="Gabriola" panose="04040605051002020D02" pitchFamily="82" charset="0"/>
                        </a:rPr>
                        <a:t> </a:t>
                      </a:r>
                      <a:r>
                        <a:rPr lang="pt-PT" sz="2800" spc="-30" dirty="0">
                          <a:effectLst/>
                          <a:latin typeface="Gabriola" panose="04040605051002020D02" pitchFamily="82" charset="0"/>
                        </a:rPr>
                        <a:t>lateral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10" dirty="0">
                          <a:effectLst/>
                          <a:latin typeface="Gabriola" panose="04040605051002020D02" pitchFamily="82" charset="0"/>
                        </a:rPr>
                        <a:t>Ginásticas</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algn="ctr">
                        <a:spcBef>
                          <a:spcPts val="920"/>
                        </a:spcBef>
                        <a:spcAft>
                          <a:spcPts val="0"/>
                        </a:spcAft>
                      </a:pPr>
                      <a:r>
                        <a:rPr lang="pt-PT" sz="2800" spc="-30" dirty="0">
                          <a:effectLst/>
                          <a:latin typeface="Gabriola" panose="04040605051002020D02" pitchFamily="82" charset="0"/>
                        </a:rPr>
                        <a:t>Ginástica</a:t>
                      </a:r>
                      <a:r>
                        <a:rPr lang="pt-PT" sz="2800" spc="-105" dirty="0">
                          <a:effectLst/>
                          <a:latin typeface="Gabriola" panose="04040605051002020D02" pitchFamily="82" charset="0"/>
                        </a:rPr>
                        <a:t> </a:t>
                      </a:r>
                      <a:r>
                        <a:rPr lang="pt-PT" sz="2800" spc="-20" dirty="0">
                          <a:effectLst/>
                          <a:latin typeface="Gabriola" panose="04040605051002020D02" pitchFamily="82" charset="0"/>
                        </a:rPr>
                        <a:t>geral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26334591"/>
                  </a:ext>
                </a:extLst>
              </a:tr>
            </a:tbl>
          </a:graphicData>
        </a:graphic>
      </p:graphicFrame>
      <p:sp>
        <p:nvSpPr>
          <p:cNvPr id="7" name="Faixa para Cima 6"/>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168665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Descrição dos Jogos Adaptados</a:t>
            </a:r>
            <a:endParaRPr lang="pt-BR" sz="105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147897691"/>
              </p:ext>
            </p:extLst>
          </p:nvPr>
        </p:nvGraphicFramePr>
        <p:xfrm>
          <a:off x="320505" y="882748"/>
          <a:ext cx="11593095" cy="5582220"/>
        </p:xfrm>
        <a:graphic>
          <a:graphicData uri="http://schemas.openxmlformats.org/drawingml/2006/table">
            <a:tbl>
              <a:tblPr firstRow="1" bandRow="1">
                <a:tableStyleId>{9DCAF9ED-07DC-4A11-8D7F-57B35C25682E}</a:tableStyleId>
              </a:tblPr>
              <a:tblGrid>
                <a:gridCol w="3321053">
                  <a:extLst>
                    <a:ext uri="{9D8B030D-6E8A-4147-A177-3AD203B41FA5}">
                      <a16:colId xmlns:a16="http://schemas.microsoft.com/office/drawing/2014/main" xmlns="" val="4040530883"/>
                    </a:ext>
                  </a:extLst>
                </a:gridCol>
                <a:gridCol w="2426875">
                  <a:extLst>
                    <a:ext uri="{9D8B030D-6E8A-4147-A177-3AD203B41FA5}">
                      <a16:colId xmlns:a16="http://schemas.microsoft.com/office/drawing/2014/main" xmlns="" val="601209360"/>
                    </a:ext>
                  </a:extLst>
                </a:gridCol>
                <a:gridCol w="5845167">
                  <a:extLst>
                    <a:ext uri="{9D8B030D-6E8A-4147-A177-3AD203B41FA5}">
                      <a16:colId xmlns:a16="http://schemas.microsoft.com/office/drawing/2014/main" xmlns="" val="3465079520"/>
                    </a:ext>
                  </a:extLst>
                </a:gridCol>
              </a:tblGrid>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kern="1200" dirty="0">
                          <a:effectLst/>
                          <a:latin typeface="Gabriola" panose="04040605051002020D02" pitchFamily="82" charset="0"/>
                        </a:rPr>
                        <a:t>JOGOS E BRINCADEIRAS</a:t>
                      </a:r>
                      <a:endParaRPr lang="pt-BR" sz="2800" b="1" kern="1200" dirty="0">
                        <a:solidFill>
                          <a:srgbClr val="000000"/>
                        </a:solidFill>
                        <a:effectLst/>
                        <a:latin typeface="Gabriola" panose="04040605051002020D02" pitchFamily="8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kern="1200" dirty="0">
                          <a:effectLst/>
                          <a:latin typeface="Gabriola" panose="04040605051002020D02" pitchFamily="82" charset="0"/>
                        </a:rPr>
                        <a:t>UNIDADE TEMÁTICA</a:t>
                      </a:r>
                      <a:endParaRPr lang="pt-BR" sz="2800" b="1" kern="1200" dirty="0">
                        <a:solidFill>
                          <a:srgbClr val="000000"/>
                        </a:solidFill>
                        <a:effectLst/>
                        <a:latin typeface="Gabriola" panose="04040605051002020D02" pitchFamily="82"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kern="1200" dirty="0">
                          <a:effectLst/>
                          <a:latin typeface="Gabriola" panose="04040605051002020D02" pitchFamily="82" charset="0"/>
                        </a:rPr>
                        <a:t>Objetos de conhecimento</a:t>
                      </a:r>
                      <a:endParaRPr lang="pt-BR" sz="2800" b="1" kern="1200" dirty="0">
                        <a:solidFill>
                          <a:srgbClr val="000000"/>
                        </a:solidFill>
                        <a:effectLst/>
                        <a:latin typeface="Gabriola" panose="04040605051002020D02" pitchFamily="82" charset="0"/>
                        <a:ea typeface="+mn-ea"/>
                        <a:cs typeface="+mn-cs"/>
                      </a:endParaRPr>
                    </a:p>
                  </a:txBody>
                  <a:tcPr anchor="ctr"/>
                </a:tc>
                <a:extLst>
                  <a:ext uri="{0D108BD9-81ED-4DB2-BD59-A6C34878D82A}">
                    <a16:rowId xmlns:a16="http://schemas.microsoft.com/office/drawing/2014/main" xmlns="" val="1906400394"/>
                  </a:ext>
                </a:extLst>
              </a:tr>
              <a:tr h="927468">
                <a:tc>
                  <a:txBody>
                    <a:bodyPr/>
                    <a:lstStyle/>
                    <a:p>
                      <a:pPr marL="260350" algn="ctr">
                        <a:spcBef>
                          <a:spcPts val="920"/>
                        </a:spcBef>
                        <a:spcAft>
                          <a:spcPts val="0"/>
                        </a:spcAft>
                      </a:pPr>
                      <a:r>
                        <a:rPr lang="pt-PT" sz="2800" dirty="0">
                          <a:effectLst/>
                          <a:latin typeface="Gabriola" panose="04040605051002020D02" pitchFamily="82" charset="0"/>
                        </a:rPr>
                        <a:t>11.</a:t>
                      </a:r>
                      <a:r>
                        <a:rPr lang="pt-PT" sz="2800" spc="-20" dirty="0">
                          <a:effectLst/>
                          <a:latin typeface="Gabriola" panose="04040605051002020D02" pitchFamily="82" charset="0"/>
                        </a:rPr>
                        <a:t> </a:t>
                      </a:r>
                      <a:r>
                        <a:rPr lang="pt-PT" sz="2800" spc="-10" dirty="0">
                          <a:effectLst/>
                          <a:latin typeface="Gabriola" panose="04040605051002020D02" pitchFamily="82" charset="0"/>
                        </a:rPr>
                        <a:t>Amarelinha</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0505" algn="ctr">
                        <a:spcBef>
                          <a:spcPts val="920"/>
                        </a:spcBef>
                        <a:spcAft>
                          <a:spcPts val="0"/>
                        </a:spcAft>
                      </a:pPr>
                      <a:r>
                        <a:rPr lang="pt-PT" sz="2800" spc="-20" dirty="0">
                          <a:effectLst/>
                          <a:latin typeface="Gabriola" panose="04040605051002020D02" pitchFamily="82" charset="0"/>
                        </a:rPr>
                        <a:t>Jogos</a:t>
                      </a:r>
                      <a:r>
                        <a:rPr lang="pt-PT" sz="2800" spc="-165" dirty="0">
                          <a:effectLst/>
                          <a:latin typeface="Gabriola" panose="04040605051002020D02" pitchFamily="82" charset="0"/>
                        </a:rPr>
                        <a:t> </a:t>
                      </a:r>
                      <a:r>
                        <a:rPr lang="pt-PT" sz="2800" spc="-20" dirty="0">
                          <a:effectLst/>
                          <a:latin typeface="Gabriola" panose="04040605051002020D02" pitchFamily="82" charset="0"/>
                        </a:rPr>
                        <a:t>e</a:t>
                      </a:r>
                      <a:r>
                        <a:rPr lang="pt-PT" sz="2800" spc="-165" dirty="0">
                          <a:effectLst/>
                          <a:latin typeface="Gabriola" panose="04040605051002020D02" pitchFamily="82" charset="0"/>
                        </a:rPr>
                        <a:t> </a:t>
                      </a:r>
                      <a:r>
                        <a:rPr lang="pt-PT" sz="2800" spc="-20" dirty="0">
                          <a:effectLst/>
                          <a:latin typeface="Gabriola" panose="04040605051002020D02" pitchFamily="82" charset="0"/>
                        </a:rPr>
                        <a:t>brincadeiras</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3520" marR="534670" algn="ctr">
                        <a:lnSpc>
                          <a:spcPct val="100000"/>
                        </a:lnSpc>
                        <a:spcBef>
                          <a:spcPts val="920"/>
                        </a:spcBef>
                        <a:spcAft>
                          <a:spcPts val="0"/>
                        </a:spcAft>
                      </a:pPr>
                      <a:r>
                        <a:rPr lang="pt-PT" sz="2800" spc="-30" dirty="0">
                          <a:effectLst/>
                          <a:latin typeface="Gabriola" panose="04040605051002020D02" pitchFamily="82" charset="0"/>
                        </a:rPr>
                        <a:t>Brincadeiras</a:t>
                      </a:r>
                      <a:r>
                        <a:rPr lang="pt-PT" sz="2800" spc="-105" dirty="0">
                          <a:effectLst/>
                          <a:latin typeface="Gabriola" panose="04040605051002020D02" pitchFamily="82" charset="0"/>
                        </a:rPr>
                        <a:t> </a:t>
                      </a:r>
                      <a:r>
                        <a:rPr lang="pt-PT" sz="2800" spc="-30" dirty="0">
                          <a:effectLst/>
                          <a:latin typeface="Gabriola" panose="04040605051002020D02" pitchFamily="82" charset="0"/>
                        </a:rPr>
                        <a:t>e</a:t>
                      </a:r>
                      <a:r>
                        <a:rPr lang="pt-PT" sz="2800" spc="-105" dirty="0">
                          <a:effectLst/>
                          <a:latin typeface="Gabriola" panose="04040605051002020D02" pitchFamily="82" charset="0"/>
                        </a:rPr>
                        <a:t> </a:t>
                      </a:r>
                      <a:r>
                        <a:rPr lang="pt-PT" sz="2800" spc="-30" dirty="0">
                          <a:effectLst/>
                          <a:latin typeface="Gabriola" panose="04040605051002020D02" pitchFamily="82" charset="0"/>
                        </a:rPr>
                        <a:t>jogos</a:t>
                      </a:r>
                      <a:r>
                        <a:rPr lang="pt-PT" sz="2800" spc="-100" dirty="0">
                          <a:effectLst/>
                          <a:latin typeface="Gabriola" panose="04040605051002020D02" pitchFamily="82" charset="0"/>
                        </a:rPr>
                        <a:t> </a:t>
                      </a:r>
                      <a:r>
                        <a:rPr lang="pt-PT" sz="2800" spc="-30" dirty="0">
                          <a:effectLst/>
                          <a:latin typeface="Gabriola" panose="04040605051002020D02" pitchFamily="82" charset="0"/>
                        </a:rPr>
                        <a:t>da</a:t>
                      </a:r>
                      <a:r>
                        <a:rPr lang="pt-PT" sz="2800" spc="-105" dirty="0">
                          <a:effectLst/>
                          <a:latin typeface="Gabriola" panose="04040605051002020D02" pitchFamily="82" charset="0"/>
                        </a:rPr>
                        <a:t> </a:t>
                      </a:r>
                      <a:r>
                        <a:rPr lang="pt-PT" sz="2800" spc="-30" dirty="0">
                          <a:effectLst/>
                          <a:latin typeface="Gabriola" panose="04040605051002020D02" pitchFamily="82" charset="0"/>
                        </a:rPr>
                        <a:t>cultura </a:t>
                      </a:r>
                      <a:r>
                        <a:rPr lang="pt-PT" sz="2800" spc="-20" dirty="0">
                          <a:effectLst/>
                          <a:latin typeface="Gabriola" panose="04040605051002020D02" pitchFamily="82" charset="0"/>
                        </a:rPr>
                        <a:t>popular</a:t>
                      </a:r>
                      <a:r>
                        <a:rPr lang="pt-PT" sz="2800" spc="-115" dirty="0">
                          <a:effectLst/>
                          <a:latin typeface="Gabriola" panose="04040605051002020D02" pitchFamily="82" charset="0"/>
                        </a:rPr>
                        <a:t> </a:t>
                      </a:r>
                      <a:r>
                        <a:rPr lang="pt-PT" sz="2800" spc="-20" dirty="0">
                          <a:effectLst/>
                          <a:latin typeface="Gabriola" panose="04040605051002020D02" pitchFamily="82" charset="0"/>
                        </a:rPr>
                        <a:t>presentes</a:t>
                      </a:r>
                      <a:r>
                        <a:rPr lang="pt-PT" sz="2800" spc="-115" dirty="0">
                          <a:effectLst/>
                          <a:latin typeface="Gabriola" panose="04040605051002020D02" pitchFamily="82" charset="0"/>
                        </a:rPr>
                        <a:t> </a:t>
                      </a:r>
                      <a:r>
                        <a:rPr lang="pt-PT" sz="2800" spc="-20" dirty="0">
                          <a:effectLst/>
                          <a:latin typeface="Gabriola" panose="04040605051002020D02" pitchFamily="82" charset="0"/>
                        </a:rPr>
                        <a:t>no</a:t>
                      </a:r>
                      <a:r>
                        <a:rPr lang="pt-PT" sz="2800" spc="-110" dirty="0">
                          <a:effectLst/>
                          <a:latin typeface="Gabriola" panose="04040605051002020D02" pitchFamily="82" charset="0"/>
                        </a:rPr>
                        <a:t> </a:t>
                      </a:r>
                      <a:r>
                        <a:rPr lang="pt-PT" sz="2800" spc="-20" dirty="0">
                          <a:effectLst/>
                          <a:latin typeface="Gabriola" panose="04040605051002020D02" pitchFamily="82" charset="0"/>
                        </a:rPr>
                        <a:t>contexto </a:t>
                      </a:r>
                      <a:r>
                        <a:rPr lang="pt-PT" sz="2800" dirty="0">
                          <a:effectLst/>
                          <a:latin typeface="Gabriola" panose="04040605051002020D02" pitchFamily="82" charset="0"/>
                        </a:rPr>
                        <a:t>comunitário e regional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91545931"/>
                  </a:ext>
                </a:extLst>
              </a:tr>
              <a:tr h="927468">
                <a:tc>
                  <a:txBody>
                    <a:bodyPr/>
                    <a:lstStyle/>
                    <a:p>
                      <a:pPr marL="260350" algn="ctr">
                        <a:spcBef>
                          <a:spcPts val="920"/>
                        </a:spcBef>
                        <a:spcAft>
                          <a:spcPts val="0"/>
                        </a:spcAft>
                      </a:pPr>
                      <a:r>
                        <a:rPr lang="pt-PT" sz="2800" spc="-60" dirty="0">
                          <a:effectLst/>
                          <a:latin typeface="Gabriola" panose="04040605051002020D02" pitchFamily="82" charset="0"/>
                        </a:rPr>
                        <a:t>12.</a:t>
                      </a:r>
                      <a:r>
                        <a:rPr lang="pt-PT" sz="2800" spc="-155" dirty="0">
                          <a:effectLst/>
                          <a:latin typeface="Gabriola" panose="04040605051002020D02" pitchFamily="82" charset="0"/>
                        </a:rPr>
                        <a:t> </a:t>
                      </a:r>
                      <a:r>
                        <a:rPr lang="pt-PT" sz="2800" spc="-60" dirty="0">
                          <a:effectLst/>
                          <a:latin typeface="Gabriola" panose="04040605051002020D02" pitchFamily="82" charset="0"/>
                        </a:rPr>
                        <a:t>Pega</a:t>
                      </a:r>
                      <a:r>
                        <a:rPr lang="pt-PT" sz="2800" spc="-150" dirty="0">
                          <a:effectLst/>
                          <a:latin typeface="Gabriola" panose="04040605051002020D02" pitchFamily="82" charset="0"/>
                        </a:rPr>
                        <a:t>-</a:t>
                      </a:r>
                      <a:r>
                        <a:rPr lang="pt-PT" sz="2800" spc="-60" dirty="0">
                          <a:effectLst/>
                          <a:latin typeface="Gabriola" panose="04040605051002020D02" pitchFamily="82" charset="0"/>
                        </a:rPr>
                        <a:t>pega</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20">
                          <a:effectLst/>
                          <a:latin typeface="Gabriola" panose="04040605051002020D02" pitchFamily="82" charset="0"/>
                        </a:rPr>
                        <a:t>Jogos</a:t>
                      </a:r>
                      <a:r>
                        <a:rPr lang="pt-PT" sz="2800" spc="-165">
                          <a:effectLst/>
                          <a:latin typeface="Gabriola" panose="04040605051002020D02" pitchFamily="82" charset="0"/>
                        </a:rPr>
                        <a:t> </a:t>
                      </a:r>
                      <a:r>
                        <a:rPr lang="pt-PT" sz="2800" spc="-20">
                          <a:effectLst/>
                          <a:latin typeface="Gabriola" panose="04040605051002020D02" pitchFamily="82" charset="0"/>
                        </a:rPr>
                        <a:t>e</a:t>
                      </a:r>
                      <a:r>
                        <a:rPr lang="pt-PT" sz="2800" spc="-165">
                          <a:effectLst/>
                          <a:latin typeface="Gabriola" panose="04040605051002020D02" pitchFamily="82" charset="0"/>
                        </a:rPr>
                        <a:t> </a:t>
                      </a:r>
                      <a:r>
                        <a:rPr lang="pt-PT" sz="2800" spc="-20">
                          <a:effectLst/>
                          <a:latin typeface="Gabriola" panose="04040605051002020D02" pitchFamily="82" charset="0"/>
                        </a:rPr>
                        <a:t>brincadeiras</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marR="534670" indent="-635" algn="ctr">
                        <a:lnSpc>
                          <a:spcPct val="100000"/>
                        </a:lnSpc>
                        <a:spcBef>
                          <a:spcPts val="920"/>
                        </a:spcBef>
                        <a:spcAft>
                          <a:spcPts val="0"/>
                        </a:spcAft>
                      </a:pPr>
                      <a:r>
                        <a:rPr lang="pt-PT" sz="2800" spc="-30" dirty="0">
                          <a:effectLst/>
                          <a:latin typeface="Gabriola" panose="04040605051002020D02" pitchFamily="82" charset="0"/>
                        </a:rPr>
                        <a:t>Brincadeiras</a:t>
                      </a:r>
                      <a:r>
                        <a:rPr lang="pt-PT" sz="2800" spc="-105" dirty="0">
                          <a:effectLst/>
                          <a:latin typeface="Gabriola" panose="04040605051002020D02" pitchFamily="82" charset="0"/>
                        </a:rPr>
                        <a:t> </a:t>
                      </a:r>
                      <a:r>
                        <a:rPr lang="pt-PT" sz="2800" spc="-30" dirty="0">
                          <a:effectLst/>
                          <a:latin typeface="Gabriola" panose="04040605051002020D02" pitchFamily="82" charset="0"/>
                        </a:rPr>
                        <a:t>e</a:t>
                      </a:r>
                      <a:r>
                        <a:rPr lang="pt-PT" sz="2800" spc="-105" dirty="0">
                          <a:effectLst/>
                          <a:latin typeface="Gabriola" panose="04040605051002020D02" pitchFamily="82" charset="0"/>
                        </a:rPr>
                        <a:t> </a:t>
                      </a:r>
                      <a:r>
                        <a:rPr lang="pt-PT" sz="2800" spc="-30" dirty="0">
                          <a:effectLst/>
                          <a:latin typeface="Gabriola" panose="04040605051002020D02" pitchFamily="82" charset="0"/>
                        </a:rPr>
                        <a:t>jogos</a:t>
                      </a:r>
                      <a:r>
                        <a:rPr lang="pt-PT" sz="2800" spc="-100" dirty="0">
                          <a:effectLst/>
                          <a:latin typeface="Gabriola" panose="04040605051002020D02" pitchFamily="82" charset="0"/>
                        </a:rPr>
                        <a:t> </a:t>
                      </a:r>
                      <a:r>
                        <a:rPr lang="pt-PT" sz="2800" spc="-30" dirty="0">
                          <a:effectLst/>
                          <a:latin typeface="Gabriola" panose="04040605051002020D02" pitchFamily="82" charset="0"/>
                        </a:rPr>
                        <a:t>da</a:t>
                      </a:r>
                      <a:r>
                        <a:rPr lang="pt-PT" sz="2800" spc="-105" dirty="0">
                          <a:effectLst/>
                          <a:latin typeface="Gabriola" panose="04040605051002020D02" pitchFamily="82" charset="0"/>
                        </a:rPr>
                        <a:t> </a:t>
                      </a:r>
                      <a:r>
                        <a:rPr lang="pt-PT" sz="2800" spc="-30" dirty="0">
                          <a:effectLst/>
                          <a:latin typeface="Gabriola" panose="04040605051002020D02" pitchFamily="82" charset="0"/>
                        </a:rPr>
                        <a:t>cultura </a:t>
                      </a:r>
                      <a:r>
                        <a:rPr lang="pt-PT" sz="2800" spc="-20" dirty="0">
                          <a:effectLst/>
                          <a:latin typeface="Gabriola" panose="04040605051002020D02" pitchFamily="82" charset="0"/>
                        </a:rPr>
                        <a:t>popular</a:t>
                      </a:r>
                      <a:r>
                        <a:rPr lang="pt-PT" sz="2800" spc="-115" dirty="0">
                          <a:effectLst/>
                          <a:latin typeface="Gabriola" panose="04040605051002020D02" pitchFamily="82" charset="0"/>
                        </a:rPr>
                        <a:t> </a:t>
                      </a:r>
                      <a:r>
                        <a:rPr lang="pt-PT" sz="2800" spc="-20" dirty="0">
                          <a:effectLst/>
                          <a:latin typeface="Gabriola" panose="04040605051002020D02" pitchFamily="82" charset="0"/>
                        </a:rPr>
                        <a:t>presentes</a:t>
                      </a:r>
                      <a:r>
                        <a:rPr lang="pt-PT" sz="2800" spc="-115" dirty="0">
                          <a:effectLst/>
                          <a:latin typeface="Gabriola" panose="04040605051002020D02" pitchFamily="82" charset="0"/>
                        </a:rPr>
                        <a:t> </a:t>
                      </a:r>
                      <a:r>
                        <a:rPr lang="pt-PT" sz="2800" spc="-20" dirty="0">
                          <a:effectLst/>
                          <a:latin typeface="Gabriola" panose="04040605051002020D02" pitchFamily="82" charset="0"/>
                        </a:rPr>
                        <a:t>no</a:t>
                      </a:r>
                      <a:r>
                        <a:rPr lang="pt-PT" sz="2800" spc="-110" dirty="0">
                          <a:effectLst/>
                          <a:latin typeface="Gabriola" panose="04040605051002020D02" pitchFamily="82" charset="0"/>
                        </a:rPr>
                        <a:t> </a:t>
                      </a:r>
                      <a:r>
                        <a:rPr lang="pt-PT" sz="2800" spc="-20" dirty="0">
                          <a:effectLst/>
                          <a:latin typeface="Gabriola" panose="04040605051002020D02" pitchFamily="82" charset="0"/>
                        </a:rPr>
                        <a:t>contexto </a:t>
                      </a:r>
                      <a:r>
                        <a:rPr lang="pt-PT" sz="2800" dirty="0">
                          <a:effectLst/>
                          <a:latin typeface="Gabriola" panose="04040605051002020D02" pitchFamily="82" charset="0"/>
                        </a:rPr>
                        <a:t>comunitário e regional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0339541"/>
                  </a:ext>
                </a:extLst>
              </a:tr>
              <a:tr h="927468">
                <a:tc>
                  <a:txBody>
                    <a:bodyPr/>
                    <a:lstStyle/>
                    <a:p>
                      <a:pPr marL="260350" algn="ctr">
                        <a:spcBef>
                          <a:spcPts val="920"/>
                        </a:spcBef>
                        <a:spcAft>
                          <a:spcPts val="0"/>
                        </a:spcAft>
                      </a:pPr>
                      <a:r>
                        <a:rPr lang="pt-PT" sz="2800" spc="-60" dirty="0">
                          <a:effectLst/>
                          <a:latin typeface="Gabriola" panose="04040605051002020D02" pitchFamily="82" charset="0"/>
                        </a:rPr>
                        <a:t>13.</a:t>
                      </a:r>
                      <a:r>
                        <a:rPr lang="pt-PT" sz="2800" spc="-155" dirty="0">
                          <a:effectLst/>
                          <a:latin typeface="Gabriola" panose="04040605051002020D02" pitchFamily="82" charset="0"/>
                        </a:rPr>
                        <a:t> </a:t>
                      </a:r>
                      <a:r>
                        <a:rPr lang="pt-PT" sz="2800" spc="-60" dirty="0">
                          <a:effectLst/>
                          <a:latin typeface="Gabriola" panose="04040605051002020D02" pitchFamily="82" charset="0"/>
                        </a:rPr>
                        <a:t>Pega</a:t>
                      </a:r>
                      <a:r>
                        <a:rPr lang="pt-PT" sz="2800" spc="-150" dirty="0">
                          <a:effectLst/>
                          <a:latin typeface="Gabriola" panose="04040605051002020D02" pitchFamily="82" charset="0"/>
                        </a:rPr>
                        <a:t> </a:t>
                      </a:r>
                      <a:r>
                        <a:rPr lang="pt-PT" sz="2800" spc="-60" dirty="0">
                          <a:effectLst/>
                          <a:latin typeface="Gabriola" panose="04040605051002020D02" pitchFamily="82" charset="0"/>
                        </a:rPr>
                        <a:t>rabo</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0505" algn="ctr">
                        <a:spcBef>
                          <a:spcPts val="920"/>
                        </a:spcBef>
                        <a:spcAft>
                          <a:spcPts val="0"/>
                        </a:spcAft>
                      </a:pPr>
                      <a:r>
                        <a:rPr lang="pt-PT" sz="2800" spc="-20">
                          <a:effectLst/>
                          <a:latin typeface="Gabriola" panose="04040605051002020D02" pitchFamily="82" charset="0"/>
                        </a:rPr>
                        <a:t>Jogos</a:t>
                      </a:r>
                      <a:r>
                        <a:rPr lang="pt-PT" sz="2800" spc="-165">
                          <a:effectLst/>
                          <a:latin typeface="Gabriola" panose="04040605051002020D02" pitchFamily="82" charset="0"/>
                        </a:rPr>
                        <a:t> </a:t>
                      </a:r>
                      <a:r>
                        <a:rPr lang="pt-PT" sz="2800" spc="-20">
                          <a:effectLst/>
                          <a:latin typeface="Gabriola" panose="04040605051002020D02" pitchFamily="82" charset="0"/>
                        </a:rPr>
                        <a:t>e</a:t>
                      </a:r>
                      <a:r>
                        <a:rPr lang="pt-PT" sz="2800" spc="-165">
                          <a:effectLst/>
                          <a:latin typeface="Gabriola" panose="04040605051002020D02" pitchFamily="82" charset="0"/>
                        </a:rPr>
                        <a:t> </a:t>
                      </a:r>
                      <a:r>
                        <a:rPr lang="pt-PT" sz="2800" spc="-20">
                          <a:effectLst/>
                          <a:latin typeface="Gabriola" panose="04040605051002020D02" pitchFamily="82" charset="0"/>
                        </a:rPr>
                        <a:t>brincadeiras</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3520" marR="534670" indent="-635" algn="ctr">
                        <a:lnSpc>
                          <a:spcPct val="100000"/>
                        </a:lnSpc>
                        <a:spcBef>
                          <a:spcPts val="920"/>
                        </a:spcBef>
                        <a:spcAft>
                          <a:spcPts val="0"/>
                        </a:spcAft>
                      </a:pPr>
                      <a:r>
                        <a:rPr lang="pt-PT" sz="2800" spc="-30" dirty="0">
                          <a:effectLst/>
                          <a:latin typeface="Gabriola" panose="04040605051002020D02" pitchFamily="82" charset="0"/>
                        </a:rPr>
                        <a:t>Brincadeiras</a:t>
                      </a:r>
                      <a:r>
                        <a:rPr lang="pt-PT" sz="2800" spc="-105" dirty="0">
                          <a:effectLst/>
                          <a:latin typeface="Gabriola" panose="04040605051002020D02" pitchFamily="82" charset="0"/>
                        </a:rPr>
                        <a:t> </a:t>
                      </a:r>
                      <a:r>
                        <a:rPr lang="pt-PT" sz="2800" spc="-30" dirty="0">
                          <a:effectLst/>
                          <a:latin typeface="Gabriola" panose="04040605051002020D02" pitchFamily="82" charset="0"/>
                        </a:rPr>
                        <a:t>e</a:t>
                      </a:r>
                      <a:r>
                        <a:rPr lang="pt-PT" sz="2800" spc="-105" dirty="0">
                          <a:effectLst/>
                          <a:latin typeface="Gabriola" panose="04040605051002020D02" pitchFamily="82" charset="0"/>
                        </a:rPr>
                        <a:t> </a:t>
                      </a:r>
                      <a:r>
                        <a:rPr lang="pt-PT" sz="2800" spc="-30" dirty="0">
                          <a:effectLst/>
                          <a:latin typeface="Gabriola" panose="04040605051002020D02" pitchFamily="82" charset="0"/>
                        </a:rPr>
                        <a:t>jogos</a:t>
                      </a:r>
                      <a:r>
                        <a:rPr lang="pt-PT" sz="2800" spc="-100" dirty="0">
                          <a:effectLst/>
                          <a:latin typeface="Gabriola" panose="04040605051002020D02" pitchFamily="82" charset="0"/>
                        </a:rPr>
                        <a:t> </a:t>
                      </a:r>
                      <a:r>
                        <a:rPr lang="pt-PT" sz="2800" spc="-30" dirty="0">
                          <a:effectLst/>
                          <a:latin typeface="Gabriola" panose="04040605051002020D02" pitchFamily="82" charset="0"/>
                        </a:rPr>
                        <a:t>da</a:t>
                      </a:r>
                      <a:r>
                        <a:rPr lang="pt-PT" sz="2800" spc="-105" dirty="0">
                          <a:effectLst/>
                          <a:latin typeface="Gabriola" panose="04040605051002020D02" pitchFamily="82" charset="0"/>
                        </a:rPr>
                        <a:t> </a:t>
                      </a:r>
                      <a:r>
                        <a:rPr lang="pt-PT" sz="2800" spc="-30" dirty="0">
                          <a:effectLst/>
                          <a:latin typeface="Gabriola" panose="04040605051002020D02" pitchFamily="82" charset="0"/>
                        </a:rPr>
                        <a:t>cultura </a:t>
                      </a:r>
                      <a:r>
                        <a:rPr lang="pt-PT" sz="2800" spc="-20" dirty="0">
                          <a:effectLst/>
                          <a:latin typeface="Gabriola" panose="04040605051002020D02" pitchFamily="82" charset="0"/>
                        </a:rPr>
                        <a:t>popular</a:t>
                      </a:r>
                      <a:r>
                        <a:rPr lang="pt-PT" sz="2800" spc="-115" dirty="0">
                          <a:effectLst/>
                          <a:latin typeface="Gabriola" panose="04040605051002020D02" pitchFamily="82" charset="0"/>
                        </a:rPr>
                        <a:t> </a:t>
                      </a:r>
                      <a:r>
                        <a:rPr lang="pt-PT" sz="2800" spc="-20" dirty="0">
                          <a:effectLst/>
                          <a:latin typeface="Gabriola" panose="04040605051002020D02" pitchFamily="82" charset="0"/>
                        </a:rPr>
                        <a:t>presentes</a:t>
                      </a:r>
                      <a:r>
                        <a:rPr lang="pt-PT" sz="2800" spc="-115" dirty="0">
                          <a:effectLst/>
                          <a:latin typeface="Gabriola" panose="04040605051002020D02" pitchFamily="82" charset="0"/>
                        </a:rPr>
                        <a:t> </a:t>
                      </a:r>
                      <a:r>
                        <a:rPr lang="pt-PT" sz="2800" spc="-20" dirty="0">
                          <a:effectLst/>
                          <a:latin typeface="Gabriola" panose="04040605051002020D02" pitchFamily="82" charset="0"/>
                        </a:rPr>
                        <a:t>no</a:t>
                      </a:r>
                      <a:r>
                        <a:rPr lang="pt-PT" sz="2800" spc="-110" dirty="0">
                          <a:effectLst/>
                          <a:latin typeface="Gabriola" panose="04040605051002020D02" pitchFamily="82" charset="0"/>
                        </a:rPr>
                        <a:t> </a:t>
                      </a:r>
                      <a:r>
                        <a:rPr lang="pt-PT" sz="2800" spc="-20" dirty="0">
                          <a:effectLst/>
                          <a:latin typeface="Gabriola" panose="04040605051002020D02" pitchFamily="82" charset="0"/>
                        </a:rPr>
                        <a:t>contexto </a:t>
                      </a:r>
                      <a:r>
                        <a:rPr lang="pt-PT" sz="2800" dirty="0">
                          <a:effectLst/>
                          <a:latin typeface="Gabriola" panose="04040605051002020D02" pitchFamily="82" charset="0"/>
                        </a:rPr>
                        <a:t>comunitário e regional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06270240"/>
                  </a:ext>
                </a:extLst>
              </a:tr>
              <a:tr h="927468">
                <a:tc>
                  <a:txBody>
                    <a:bodyPr/>
                    <a:lstStyle/>
                    <a:p>
                      <a:pPr marL="260350" algn="ctr">
                        <a:spcBef>
                          <a:spcPts val="920"/>
                        </a:spcBef>
                        <a:spcAft>
                          <a:spcPts val="0"/>
                        </a:spcAft>
                      </a:pPr>
                      <a:r>
                        <a:rPr lang="pt-PT" sz="2800" spc="-50" dirty="0">
                          <a:effectLst/>
                          <a:latin typeface="Gabriola" panose="04040605051002020D02" pitchFamily="82" charset="0"/>
                        </a:rPr>
                        <a:t>14.</a:t>
                      </a:r>
                      <a:r>
                        <a:rPr lang="pt-PT" sz="2800" spc="-155" dirty="0">
                          <a:effectLst/>
                          <a:latin typeface="Gabriola" panose="04040605051002020D02" pitchFamily="82" charset="0"/>
                        </a:rPr>
                        <a:t> </a:t>
                      </a:r>
                      <a:r>
                        <a:rPr lang="pt-PT" sz="2800" spc="-50" dirty="0">
                          <a:effectLst/>
                          <a:latin typeface="Gabriola" panose="04040605051002020D02" pitchFamily="82" charset="0"/>
                        </a:rPr>
                        <a:t>Peteca</a:t>
                      </a:r>
                      <a:r>
                        <a:rPr lang="pt-PT" sz="2800" spc="-155" dirty="0">
                          <a:effectLst/>
                          <a:latin typeface="Gabriola" panose="04040605051002020D02" pitchFamily="82" charset="0"/>
                        </a:rPr>
                        <a:t> </a:t>
                      </a:r>
                      <a:r>
                        <a:rPr lang="pt-PT" sz="2800" spc="-50" dirty="0">
                          <a:effectLst/>
                          <a:latin typeface="Gabriola" panose="04040605051002020D02" pitchFamily="82" charset="0"/>
                        </a:rPr>
                        <a:t>sentado</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4950" algn="ctr">
                        <a:spcBef>
                          <a:spcPts val="920"/>
                        </a:spcBef>
                        <a:spcAft>
                          <a:spcPts val="0"/>
                        </a:spcAft>
                      </a:pPr>
                      <a:r>
                        <a:rPr lang="pt-PT" sz="2800" spc="-20">
                          <a:effectLst/>
                          <a:latin typeface="Gabriola" panose="04040605051002020D02" pitchFamily="82" charset="0"/>
                        </a:rPr>
                        <a:t>Jogos</a:t>
                      </a:r>
                      <a:r>
                        <a:rPr lang="pt-PT" sz="2800" spc="-165">
                          <a:effectLst/>
                          <a:latin typeface="Gabriola" panose="04040605051002020D02" pitchFamily="82" charset="0"/>
                        </a:rPr>
                        <a:t> </a:t>
                      </a:r>
                      <a:r>
                        <a:rPr lang="pt-PT" sz="2800" spc="-20">
                          <a:effectLst/>
                          <a:latin typeface="Gabriola" panose="04040605051002020D02" pitchFamily="82" charset="0"/>
                        </a:rPr>
                        <a:t>e</a:t>
                      </a:r>
                      <a:r>
                        <a:rPr lang="pt-PT" sz="2800" spc="-165">
                          <a:effectLst/>
                          <a:latin typeface="Gabriola" panose="04040605051002020D02" pitchFamily="82" charset="0"/>
                        </a:rPr>
                        <a:t> </a:t>
                      </a:r>
                      <a:r>
                        <a:rPr lang="pt-PT" sz="2800" spc="-20">
                          <a:effectLst/>
                          <a:latin typeface="Gabriola" panose="04040605051002020D02" pitchFamily="82" charset="0"/>
                        </a:rPr>
                        <a:t>brincadeiras</a:t>
                      </a:r>
                      <a:endParaRPr lang="pt-BR" sz="280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8600" marR="534670" indent="-635" algn="ctr">
                        <a:lnSpc>
                          <a:spcPct val="100000"/>
                        </a:lnSpc>
                        <a:spcBef>
                          <a:spcPts val="920"/>
                        </a:spcBef>
                        <a:spcAft>
                          <a:spcPts val="0"/>
                        </a:spcAft>
                      </a:pPr>
                      <a:r>
                        <a:rPr lang="pt-PT" sz="2800" spc="-30" dirty="0">
                          <a:effectLst/>
                          <a:latin typeface="Gabriola" panose="04040605051002020D02" pitchFamily="82" charset="0"/>
                        </a:rPr>
                        <a:t>Brincadeiras</a:t>
                      </a:r>
                      <a:r>
                        <a:rPr lang="pt-PT" sz="2800" spc="-105" dirty="0">
                          <a:effectLst/>
                          <a:latin typeface="Gabriola" panose="04040605051002020D02" pitchFamily="82" charset="0"/>
                        </a:rPr>
                        <a:t> </a:t>
                      </a:r>
                      <a:r>
                        <a:rPr lang="pt-PT" sz="2800" spc="-30" dirty="0">
                          <a:effectLst/>
                          <a:latin typeface="Gabriola" panose="04040605051002020D02" pitchFamily="82" charset="0"/>
                        </a:rPr>
                        <a:t>e</a:t>
                      </a:r>
                      <a:r>
                        <a:rPr lang="pt-PT" sz="2800" spc="-105" dirty="0">
                          <a:effectLst/>
                          <a:latin typeface="Gabriola" panose="04040605051002020D02" pitchFamily="82" charset="0"/>
                        </a:rPr>
                        <a:t> </a:t>
                      </a:r>
                      <a:r>
                        <a:rPr lang="pt-PT" sz="2800" spc="-30" dirty="0">
                          <a:effectLst/>
                          <a:latin typeface="Gabriola" panose="04040605051002020D02" pitchFamily="82" charset="0"/>
                        </a:rPr>
                        <a:t>jogos</a:t>
                      </a:r>
                      <a:r>
                        <a:rPr lang="pt-PT" sz="2800" spc="-100" dirty="0">
                          <a:effectLst/>
                          <a:latin typeface="Gabriola" panose="04040605051002020D02" pitchFamily="82" charset="0"/>
                        </a:rPr>
                        <a:t> </a:t>
                      </a:r>
                      <a:r>
                        <a:rPr lang="pt-PT" sz="2800" spc="-30" dirty="0">
                          <a:effectLst/>
                          <a:latin typeface="Gabriola" panose="04040605051002020D02" pitchFamily="82" charset="0"/>
                        </a:rPr>
                        <a:t>da</a:t>
                      </a:r>
                      <a:r>
                        <a:rPr lang="pt-PT" sz="2800" spc="-105" dirty="0">
                          <a:effectLst/>
                          <a:latin typeface="Gabriola" panose="04040605051002020D02" pitchFamily="82" charset="0"/>
                        </a:rPr>
                        <a:t> </a:t>
                      </a:r>
                      <a:r>
                        <a:rPr lang="pt-PT" sz="2800" spc="-30" dirty="0">
                          <a:effectLst/>
                          <a:latin typeface="Gabriola" panose="04040605051002020D02" pitchFamily="82" charset="0"/>
                        </a:rPr>
                        <a:t>cultura </a:t>
                      </a:r>
                      <a:r>
                        <a:rPr lang="pt-PT" sz="2800" spc="-20" dirty="0">
                          <a:effectLst/>
                          <a:latin typeface="Gabriola" panose="04040605051002020D02" pitchFamily="82" charset="0"/>
                        </a:rPr>
                        <a:t>popular</a:t>
                      </a:r>
                      <a:r>
                        <a:rPr lang="pt-PT" sz="2800" spc="-115" dirty="0">
                          <a:effectLst/>
                          <a:latin typeface="Gabriola" panose="04040605051002020D02" pitchFamily="82" charset="0"/>
                        </a:rPr>
                        <a:t> </a:t>
                      </a:r>
                      <a:r>
                        <a:rPr lang="pt-PT" sz="2800" spc="-20" dirty="0">
                          <a:effectLst/>
                          <a:latin typeface="Gabriola" panose="04040605051002020D02" pitchFamily="82" charset="0"/>
                        </a:rPr>
                        <a:t>presentes</a:t>
                      </a:r>
                      <a:r>
                        <a:rPr lang="pt-PT" sz="2800" spc="-115" dirty="0">
                          <a:effectLst/>
                          <a:latin typeface="Gabriola" panose="04040605051002020D02" pitchFamily="82" charset="0"/>
                        </a:rPr>
                        <a:t> </a:t>
                      </a:r>
                      <a:r>
                        <a:rPr lang="pt-PT" sz="2800" spc="-20" dirty="0">
                          <a:effectLst/>
                          <a:latin typeface="Gabriola" panose="04040605051002020D02" pitchFamily="82" charset="0"/>
                        </a:rPr>
                        <a:t>no</a:t>
                      </a:r>
                      <a:r>
                        <a:rPr lang="pt-PT" sz="2800" spc="-110" dirty="0">
                          <a:effectLst/>
                          <a:latin typeface="Gabriola" panose="04040605051002020D02" pitchFamily="82" charset="0"/>
                        </a:rPr>
                        <a:t> </a:t>
                      </a:r>
                      <a:r>
                        <a:rPr lang="pt-PT" sz="2800" spc="-20" dirty="0">
                          <a:effectLst/>
                          <a:latin typeface="Gabriola" panose="04040605051002020D02" pitchFamily="82" charset="0"/>
                        </a:rPr>
                        <a:t>contexto </a:t>
                      </a:r>
                      <a:r>
                        <a:rPr lang="pt-PT" sz="2800" dirty="0">
                          <a:effectLst/>
                          <a:latin typeface="Gabriola" panose="04040605051002020D02" pitchFamily="82" charset="0"/>
                        </a:rPr>
                        <a:t>comunitário e regional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58338933"/>
                  </a:ext>
                </a:extLst>
              </a:tr>
              <a:tr h="927468">
                <a:tc>
                  <a:txBody>
                    <a:bodyPr/>
                    <a:lstStyle/>
                    <a:p>
                      <a:pPr marL="269875" algn="ctr">
                        <a:spcBef>
                          <a:spcPts val="920"/>
                        </a:spcBef>
                        <a:spcAft>
                          <a:spcPts val="0"/>
                        </a:spcAft>
                      </a:pPr>
                      <a:r>
                        <a:rPr lang="pt-PT" sz="2800" spc="-40" dirty="0">
                          <a:effectLst/>
                          <a:latin typeface="Gabriola" panose="04040605051002020D02" pitchFamily="82" charset="0"/>
                        </a:rPr>
                        <a:t>15.</a:t>
                      </a:r>
                      <a:r>
                        <a:rPr lang="pt-PT" sz="2800" spc="-170" dirty="0">
                          <a:effectLst/>
                          <a:latin typeface="Gabriola" panose="04040605051002020D02" pitchFamily="82" charset="0"/>
                        </a:rPr>
                        <a:t> </a:t>
                      </a:r>
                      <a:r>
                        <a:rPr lang="pt-PT" sz="2800" spc="-40" dirty="0">
                          <a:effectLst/>
                          <a:latin typeface="Gabriola" panose="04040605051002020D02" pitchFamily="82" charset="0"/>
                        </a:rPr>
                        <a:t>Queimada</a:t>
                      </a:r>
                      <a:r>
                        <a:rPr lang="pt-PT" sz="2800" spc="-170" dirty="0">
                          <a:effectLst/>
                          <a:latin typeface="Gabriola" panose="04040605051002020D02" pitchFamily="82" charset="0"/>
                        </a:rPr>
                        <a:t> </a:t>
                      </a:r>
                      <a:r>
                        <a:rPr lang="pt-PT" sz="2800" spc="-40" dirty="0">
                          <a:effectLst/>
                          <a:latin typeface="Gabriola" panose="04040605051002020D02" pitchFamily="82" charset="0"/>
                        </a:rPr>
                        <a:t>individual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30505" algn="ctr">
                        <a:spcBef>
                          <a:spcPts val="920"/>
                        </a:spcBef>
                        <a:spcAft>
                          <a:spcPts val="0"/>
                        </a:spcAft>
                      </a:pPr>
                      <a:r>
                        <a:rPr lang="pt-PT" sz="2800" spc="-20" dirty="0">
                          <a:effectLst/>
                          <a:latin typeface="Gabriola" panose="04040605051002020D02" pitchFamily="82" charset="0"/>
                        </a:rPr>
                        <a:t>Jogos</a:t>
                      </a:r>
                      <a:r>
                        <a:rPr lang="pt-PT" sz="2800" spc="-165" dirty="0">
                          <a:effectLst/>
                          <a:latin typeface="Gabriola" panose="04040605051002020D02" pitchFamily="82" charset="0"/>
                        </a:rPr>
                        <a:t> </a:t>
                      </a:r>
                      <a:r>
                        <a:rPr lang="pt-PT" sz="2800" spc="-20" dirty="0">
                          <a:effectLst/>
                          <a:latin typeface="Gabriola" panose="04040605051002020D02" pitchFamily="82" charset="0"/>
                        </a:rPr>
                        <a:t>e</a:t>
                      </a:r>
                      <a:r>
                        <a:rPr lang="pt-PT" sz="2800" spc="-165" dirty="0">
                          <a:effectLst/>
                          <a:latin typeface="Gabriola" panose="04040605051002020D02" pitchFamily="82" charset="0"/>
                        </a:rPr>
                        <a:t> </a:t>
                      </a:r>
                      <a:r>
                        <a:rPr lang="pt-PT" sz="2800" spc="-20" dirty="0">
                          <a:effectLst/>
                          <a:latin typeface="Gabriola" panose="04040605051002020D02" pitchFamily="82" charset="0"/>
                        </a:rPr>
                        <a:t>brincadeiras</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tc>
                  <a:txBody>
                    <a:bodyPr/>
                    <a:lstStyle/>
                    <a:p>
                      <a:pPr marL="223520" marR="525145" algn="ctr">
                        <a:lnSpc>
                          <a:spcPct val="100000"/>
                        </a:lnSpc>
                        <a:spcBef>
                          <a:spcPts val="920"/>
                        </a:spcBef>
                        <a:spcAft>
                          <a:spcPts val="0"/>
                        </a:spcAft>
                      </a:pPr>
                      <a:r>
                        <a:rPr lang="pt-PT" sz="2800" spc="-30" dirty="0">
                          <a:effectLst/>
                          <a:latin typeface="Gabriola" panose="04040605051002020D02" pitchFamily="82" charset="0"/>
                        </a:rPr>
                        <a:t>Brincadeiras</a:t>
                      </a:r>
                      <a:r>
                        <a:rPr lang="pt-PT" sz="2800" spc="-105" dirty="0">
                          <a:effectLst/>
                          <a:latin typeface="Gabriola" panose="04040605051002020D02" pitchFamily="82" charset="0"/>
                        </a:rPr>
                        <a:t> </a:t>
                      </a:r>
                      <a:r>
                        <a:rPr lang="pt-PT" sz="2800" spc="-30" dirty="0">
                          <a:effectLst/>
                          <a:latin typeface="Gabriola" panose="04040605051002020D02" pitchFamily="82" charset="0"/>
                        </a:rPr>
                        <a:t>e</a:t>
                      </a:r>
                      <a:r>
                        <a:rPr lang="pt-PT" sz="2800" spc="-105" dirty="0">
                          <a:effectLst/>
                          <a:latin typeface="Gabriola" panose="04040605051002020D02" pitchFamily="82" charset="0"/>
                        </a:rPr>
                        <a:t> </a:t>
                      </a:r>
                      <a:r>
                        <a:rPr lang="pt-PT" sz="2800" spc="-30" dirty="0">
                          <a:effectLst/>
                          <a:latin typeface="Gabriola" panose="04040605051002020D02" pitchFamily="82" charset="0"/>
                        </a:rPr>
                        <a:t>jogos</a:t>
                      </a:r>
                      <a:r>
                        <a:rPr lang="pt-PT" sz="2800" spc="-100" dirty="0">
                          <a:effectLst/>
                          <a:latin typeface="Gabriola" panose="04040605051002020D02" pitchFamily="82" charset="0"/>
                        </a:rPr>
                        <a:t> </a:t>
                      </a:r>
                      <a:r>
                        <a:rPr lang="pt-PT" sz="2800" spc="-30" dirty="0">
                          <a:effectLst/>
                          <a:latin typeface="Gabriola" panose="04040605051002020D02" pitchFamily="82" charset="0"/>
                        </a:rPr>
                        <a:t>da</a:t>
                      </a:r>
                      <a:r>
                        <a:rPr lang="pt-PT" sz="2800" spc="-105" dirty="0">
                          <a:effectLst/>
                          <a:latin typeface="Gabriola" panose="04040605051002020D02" pitchFamily="82" charset="0"/>
                        </a:rPr>
                        <a:t> </a:t>
                      </a:r>
                      <a:r>
                        <a:rPr lang="pt-PT" sz="2800" spc="-30" dirty="0">
                          <a:effectLst/>
                          <a:latin typeface="Gabriola" panose="04040605051002020D02" pitchFamily="82" charset="0"/>
                        </a:rPr>
                        <a:t>cultura </a:t>
                      </a:r>
                      <a:r>
                        <a:rPr lang="pt-PT" sz="2800" spc="-20" dirty="0">
                          <a:effectLst/>
                          <a:latin typeface="Gabriola" panose="04040605051002020D02" pitchFamily="82" charset="0"/>
                        </a:rPr>
                        <a:t>popular</a:t>
                      </a:r>
                      <a:r>
                        <a:rPr lang="pt-PT" sz="2800" spc="-115" dirty="0">
                          <a:effectLst/>
                          <a:latin typeface="Gabriola" panose="04040605051002020D02" pitchFamily="82" charset="0"/>
                        </a:rPr>
                        <a:t> </a:t>
                      </a:r>
                      <a:r>
                        <a:rPr lang="pt-PT" sz="2800" spc="-20" dirty="0">
                          <a:effectLst/>
                          <a:latin typeface="Gabriola" panose="04040605051002020D02" pitchFamily="82" charset="0"/>
                        </a:rPr>
                        <a:t>presentes</a:t>
                      </a:r>
                      <a:r>
                        <a:rPr lang="pt-PT" sz="2800" spc="-115" dirty="0">
                          <a:effectLst/>
                          <a:latin typeface="Gabriola" panose="04040605051002020D02" pitchFamily="82" charset="0"/>
                        </a:rPr>
                        <a:t> </a:t>
                      </a:r>
                      <a:r>
                        <a:rPr lang="pt-PT" sz="2800" spc="-20" dirty="0">
                          <a:effectLst/>
                          <a:latin typeface="Gabriola" panose="04040605051002020D02" pitchFamily="82" charset="0"/>
                        </a:rPr>
                        <a:t>no</a:t>
                      </a:r>
                      <a:r>
                        <a:rPr lang="pt-PT" sz="2800" spc="-110" dirty="0">
                          <a:effectLst/>
                          <a:latin typeface="Gabriola" panose="04040605051002020D02" pitchFamily="82" charset="0"/>
                        </a:rPr>
                        <a:t> </a:t>
                      </a:r>
                      <a:r>
                        <a:rPr lang="pt-PT" sz="2800" spc="-20" dirty="0">
                          <a:effectLst/>
                          <a:latin typeface="Gabriola" panose="04040605051002020D02" pitchFamily="82" charset="0"/>
                        </a:rPr>
                        <a:t>contexto </a:t>
                      </a:r>
                      <a:r>
                        <a:rPr lang="pt-PT" sz="2800" dirty="0">
                          <a:effectLst/>
                          <a:latin typeface="Gabriola" panose="04040605051002020D02" pitchFamily="82" charset="0"/>
                        </a:rPr>
                        <a:t>comunitário e regional</a:t>
                      </a:r>
                      <a:endParaRPr lang="pt-BR" sz="2800" dirty="0">
                        <a:solidFill>
                          <a:srgbClr val="000000"/>
                        </a:solidFill>
                        <a:effectLst/>
                        <a:latin typeface="Gabriola" panose="04040605051002020D02" pitchFamily="82" charset="0"/>
                        <a:ea typeface="Tahoma" panose="020B060403050404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06630830"/>
                  </a:ext>
                </a:extLst>
              </a:tr>
            </a:tbl>
          </a:graphicData>
        </a:graphic>
      </p:graphicFrame>
      <p:sp>
        <p:nvSpPr>
          <p:cNvPr id="7" name="Faixa para Cima 6"/>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173106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34872559"/>
              </p:ext>
            </p:extLst>
          </p:nvPr>
        </p:nvGraphicFramePr>
        <p:xfrm>
          <a:off x="202528" y="233443"/>
          <a:ext cx="11652587" cy="5761661"/>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36422">
                <a:tc>
                  <a:txBody>
                    <a:bodyPr/>
                    <a:lstStyle/>
                    <a:p>
                      <a:pPr algn="ctr"/>
                      <a:r>
                        <a:rPr lang="pt-BR" sz="3200" b="0" dirty="0">
                          <a:latin typeface="Gabriola" panose="04040605051002020D02" pitchFamily="82" charset="0"/>
                        </a:rPr>
                        <a:t>Jogo 1: Golfe: chegando perto</a:t>
                      </a:r>
                    </a:p>
                  </a:txBody>
                  <a:tcPr/>
                </a:tc>
                <a:extLst>
                  <a:ext uri="{0D108BD9-81ED-4DB2-BD59-A6C34878D82A}">
                    <a16:rowId xmlns:a16="http://schemas.microsoft.com/office/drawing/2014/main" xmlns="" val="1555680935"/>
                  </a:ext>
                </a:extLst>
              </a:tr>
              <a:tr h="1778663">
                <a:tc>
                  <a:txBody>
                    <a:bodyPr/>
                    <a:lstStyle/>
                    <a:p>
                      <a:pPr algn="just"/>
                      <a:r>
                        <a:rPr lang="pt-BR" sz="2000" b="1" u="none" strike="noStrike" kern="1200" baseline="0" dirty="0">
                          <a:latin typeface="Gabriola" panose="04040605051002020D02" pitchFamily="82" charset="0"/>
                        </a:rPr>
                        <a:t>Descrição:</a:t>
                      </a:r>
                      <a:endParaRPr lang="pt-BR" sz="2000" b="0" u="none" strike="noStrike" kern="1200" baseline="0" dirty="0">
                        <a:latin typeface="Gabriola" panose="04040605051002020D02" pitchFamily="82" charset="0"/>
                      </a:endParaRPr>
                    </a:p>
                    <a:p>
                      <a:pPr algn="just"/>
                      <a:r>
                        <a:rPr lang="pt-BR" sz="2000" u="none" strike="noStrike" kern="1200" baseline="0" dirty="0">
                          <a:latin typeface="Gabriola" panose="04040605051002020D02" pitchFamily="82" charset="0"/>
                        </a:rPr>
                        <a:t>Organize os alunos em três equipes, posicionadas uma ao lado da outra, e forneça um taco e uma bolinha para o primeiro membro de cada equipe. Desenhe um alvo no solo para cada equipe. Ao sinal do professor, cada aluno deve realizar uma tacada na bolinha, com o objetivo de fazê-la parar dentro ou o mais próximo possível do alvo no solo. Cada jogador tem o direito de realizar até três tacadas, se necessário, e deve aguardar a autorização do professor. Os pontos serão marcados para a equipe cujo jogador deixar uma bolinha dentro ou o mais próximo possível do alvo. Portanto, se um jogador conseguir encaçapar a bola na primeira tentativa, ele precisará esperar os outros realizados até três tacadas. Os alunos devem esperar a bola parar antes de fazer a próxima tacada.</a:t>
                      </a:r>
                      <a:endParaRPr lang="pt-BR" sz="2000" dirty="0">
                        <a:latin typeface="Gabriola" panose="04040605051002020D02" pitchFamily="82" charset="0"/>
                      </a:endParaRPr>
                    </a:p>
                  </a:txBody>
                  <a:tcPr/>
                </a:tc>
                <a:extLst>
                  <a:ext uri="{0D108BD9-81ED-4DB2-BD59-A6C34878D82A}">
                    <a16:rowId xmlns:a16="http://schemas.microsoft.com/office/drawing/2014/main" xmlns="" val="3743554827"/>
                  </a:ext>
                </a:extLst>
              </a:tr>
              <a:tr h="2269578">
                <a:tc>
                  <a:txBody>
                    <a:bodyPr/>
                    <a:lstStyle/>
                    <a:p>
                      <a:pPr algn="just"/>
                      <a:r>
                        <a:rPr lang="pt-BR" sz="2000" b="1" u="none" strike="noStrike" kern="1200" baseline="0" dirty="0">
                          <a:latin typeface="Gabriola" panose="04040605051002020D02" pitchFamily="82" charset="0"/>
                        </a:rPr>
                        <a:t>Adaptação metodológica da aula:</a:t>
                      </a:r>
                      <a:r>
                        <a:rPr lang="pt-BR" sz="2000" u="none" strike="noStrike" kern="1200" baseline="0" dirty="0">
                          <a:latin typeface="Gabriola" panose="04040605051002020D02" pitchFamily="82" charset="0"/>
                        </a:rPr>
                        <a:t> </a:t>
                      </a:r>
                    </a:p>
                    <a:p>
                      <a:pPr algn="just"/>
                      <a:r>
                        <a:rPr lang="pt-BR" sz="2000" u="none" strike="noStrike" kern="1200" baseline="0" dirty="0">
                          <a:latin typeface="Gabriola" panose="04040605051002020D02" pitchFamily="82" charset="0"/>
                        </a:rPr>
                        <a:t>Para garantir a estabilidade, o aluno deve receber auxílio do professor de apoio, do professor de turma ou de um colega, se permitido pelo professor. Isso proporcionará maior firmeza ao realizar o movimento sem que a cadeira se mova.</a:t>
                      </a:r>
                      <a:endParaRPr lang="pt-BR" sz="2000" dirty="0">
                        <a:latin typeface="Gabriola" panose="04040605051002020D02" pitchFamily="82" charset="0"/>
                      </a:endParaRPr>
                    </a:p>
                    <a:p>
                      <a:pPr algn="just"/>
                      <a:r>
                        <a:rPr lang="pt-BR" sz="2000" u="none" strike="noStrike" kern="1200" baseline="0" dirty="0">
                          <a:latin typeface="Gabriola" panose="04040605051002020D02" pitchFamily="82" charset="0"/>
                        </a:rPr>
                        <a:t>Nesta atividade, o professor deve adaptar o taco (ANEXO </a:t>
                      </a:r>
                      <a:r>
                        <a:rPr lang="pt-BR" sz="1600" u="none" strike="noStrike" kern="1200" baseline="0" dirty="0">
                          <a:latin typeface="Times New Roman" panose="02020603050405020304" pitchFamily="18" charset="0"/>
                          <a:cs typeface="Times New Roman" panose="02020603050405020304" pitchFamily="18" charset="0"/>
                        </a:rPr>
                        <a:t>2</a:t>
                      </a:r>
                      <a:r>
                        <a:rPr lang="pt-BR" sz="2000" u="none" strike="noStrike" kern="1200" baseline="0" dirty="0">
                          <a:latin typeface="Gabriola" panose="04040605051002020D02" pitchFamily="82" charset="0"/>
                        </a:rPr>
                        <a:t>) a estatura do aluno conforme necessário. O material não deve ser colado, apenas encaixado, permitindo que o professor modifique e o armazene em diferentes configurações.</a:t>
                      </a:r>
                    </a:p>
                    <a:p>
                      <a:pPr algn="just"/>
                      <a:r>
                        <a:rPr lang="pt-BR" sz="2000" u="none" strike="noStrike" kern="1200" baseline="0" dirty="0">
                          <a:latin typeface="Gabriola" panose="04040605051002020D02" pitchFamily="82" charset="0"/>
                        </a:rPr>
                        <a:t>Embora esta configuração seja específica para rebatimento, o cabo pode ser utilizado para diversas atividades, alterando apenas uma ponta. Essas pontas são confeccionadas com materiais leves, resistentes e seguros para a prática, podem ser adequadas para capturar objetos no chão, controlar bolas ou equilibrar objetos, como será exposto nas próximas atividades.</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427661">
                <a:tc>
                  <a:txBody>
                    <a:bodyPr/>
                    <a:lstStyle/>
                    <a:p>
                      <a:r>
                        <a:rPr lang="pt-BR" sz="2000" b="1" u="none" strike="noStrike" kern="1200" baseline="0" dirty="0">
                          <a:latin typeface="Gabriola" panose="04040605051002020D02" pitchFamily="82" charset="0"/>
                        </a:rPr>
                        <a:t>Recursos materiais para adaptação: </a:t>
                      </a:r>
                      <a:r>
                        <a:rPr lang="pt-BR" sz="2000" b="0" u="none" strike="noStrike" kern="1200" baseline="0" dirty="0">
                          <a:latin typeface="Gabriola" panose="04040605051002020D02" pitchFamily="82" charset="0"/>
                        </a:rPr>
                        <a:t>Anexo 2 do material</a:t>
                      </a: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13</a:t>
            </a:r>
          </a:p>
        </p:txBody>
      </p:sp>
      <p:pic>
        <p:nvPicPr>
          <p:cNvPr id="4098" name="Picture 2" descr="ilustre um aluno cadeirante, jogando golfe e um professor de educação física promocional">
            <a:extLst>
              <a:ext uri="{FF2B5EF4-FFF2-40B4-BE49-F238E27FC236}">
                <a16:creationId xmlns:a16="http://schemas.microsoft.com/office/drawing/2014/main" xmlns="" id="{94BFEBC0-DB36-BA5F-FDC6-5A1BA0E2344D}"/>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202532" y="634069"/>
            <a:ext cx="11652583" cy="558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1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061729449"/>
              </p:ext>
            </p:extLst>
          </p:nvPr>
        </p:nvGraphicFramePr>
        <p:xfrm>
          <a:off x="202528" y="233443"/>
          <a:ext cx="11684672" cy="5986352"/>
        </p:xfrm>
        <a:graphic>
          <a:graphicData uri="http://schemas.openxmlformats.org/drawingml/2006/table">
            <a:tbl>
              <a:tblPr firstRow="1" bandRow="1">
                <a:tableStyleId>{72833802-FEF1-4C79-8D5D-14CF1EAF98D9}</a:tableStyleId>
              </a:tblPr>
              <a:tblGrid>
                <a:gridCol w="11684672">
                  <a:extLst>
                    <a:ext uri="{9D8B030D-6E8A-4147-A177-3AD203B41FA5}">
                      <a16:colId xmlns:a16="http://schemas.microsoft.com/office/drawing/2014/main" xmlns="" val="97090521"/>
                    </a:ext>
                  </a:extLst>
                </a:gridCol>
              </a:tblGrid>
              <a:tr h="551088">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2: Boliche de fase</a:t>
                      </a:r>
                      <a:endParaRPr lang="pt-BR" sz="4400" dirty="0">
                        <a:latin typeface="Gabriola" panose="04040605051002020D02" pitchFamily="82" charset="0"/>
                      </a:endParaRPr>
                    </a:p>
                  </a:txBody>
                  <a:tcPr/>
                </a:tc>
                <a:extLst>
                  <a:ext uri="{0D108BD9-81ED-4DB2-BD59-A6C34878D82A}">
                    <a16:rowId xmlns:a16="http://schemas.microsoft.com/office/drawing/2014/main" xmlns="" val="1555680935"/>
                  </a:ext>
                </a:extLst>
              </a:tr>
              <a:tr h="2801494">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Na primeira fase, os alunos formarão uma fila. Os pinos serão posicionados a uma distância de 3 metros, começando com 6 pinos próximos uns dos outros. O objetivo é derrubar todos os pinos em uma única jogada para avançar para a próxima fase.</a:t>
                      </a:r>
                    </a:p>
                    <a:p>
                      <a:pPr algn="just"/>
                      <a:r>
                        <a:rPr lang="pt-BR" sz="2000" b="0" i="0" u="none" strike="noStrike" kern="1200" baseline="0" dirty="0">
                          <a:solidFill>
                            <a:schemeClr val="tx1"/>
                          </a:solidFill>
                          <a:latin typeface="Gabriola" panose="04040605051002020D02" pitchFamily="82" charset="0"/>
                          <a:ea typeface="+mn-ea"/>
                          <a:cs typeface="+mn-cs"/>
                        </a:rPr>
                        <a:t>Na segunda fase, os alunos permanecerão em fila, mas os pinos serão colocados a uma distância de 5 metros. Agora, serão 4 pinos mais próximos uns dos outros. A meta é novamente todos os pinos em uma única jogada para passar para a próxima fase.</a:t>
                      </a:r>
                    </a:p>
                    <a:p>
                      <a:pPr algn="just"/>
                      <a:r>
                        <a:rPr lang="pt-BR" sz="2000" b="0" i="0" u="none" strike="noStrike" kern="1200" baseline="0" dirty="0">
                          <a:solidFill>
                            <a:schemeClr val="tx1"/>
                          </a:solidFill>
                          <a:latin typeface="Gabriola" panose="04040605051002020D02" pitchFamily="82" charset="0"/>
                          <a:ea typeface="+mn-ea"/>
                          <a:cs typeface="+mn-cs"/>
                        </a:rPr>
                        <a:t>Na terceira fase, os alunos continuam em fila, com os pinos a uma distância de 6 metros. Inicialmente, serão 2 pinos próximos um do outro. A tarefa de decisão é todos os pinos em uma única jogada para avançar para a próxima fase.</a:t>
                      </a:r>
                    </a:p>
                    <a:p>
                      <a:pPr algn="just"/>
                      <a:r>
                        <a:rPr lang="pt-BR" sz="2000" b="0" i="0" u="none" strike="noStrike" kern="1200" baseline="0" dirty="0">
                          <a:solidFill>
                            <a:schemeClr val="tx1"/>
                          </a:solidFill>
                          <a:latin typeface="Gabriola" panose="04040605051002020D02" pitchFamily="82" charset="0"/>
                          <a:ea typeface="+mn-ea"/>
                          <a:cs typeface="+mn-cs"/>
                        </a:rPr>
                        <a:t>Na quarta fase, os alunos permanecerão em fila, com os pinos a uma distância de 10 metros. Inicialmente, há apenas 1 pino, que deve ser derrubado em uma única jogada para concluírem o jogo.</a:t>
                      </a:r>
                      <a:endParaRPr lang="pt-BR" sz="2000" dirty="0">
                        <a:latin typeface="Gabriola" panose="04040605051002020D02" pitchFamily="82" charset="0"/>
                      </a:endParaRPr>
                    </a:p>
                  </a:txBody>
                  <a:tcPr/>
                </a:tc>
                <a:extLst>
                  <a:ext uri="{0D108BD9-81ED-4DB2-BD59-A6C34878D82A}">
                    <a16:rowId xmlns:a16="http://schemas.microsoft.com/office/drawing/2014/main" xmlns="" val="3743554827"/>
                  </a:ext>
                </a:extLst>
              </a:tr>
              <a:tr h="1007391">
                <a:tc>
                  <a:txBody>
                    <a:bodyPr/>
                    <a:lstStyle/>
                    <a:p>
                      <a:pPr algn="just"/>
                      <a:endParaRPr lang="pt-BR" sz="2000" dirty="0">
                        <a:latin typeface="Gabriola" panose="04040605051002020D02" pitchFamily="82" charset="0"/>
                      </a:endParaRPr>
                    </a:p>
                    <a:p>
                      <a:pPr algn="just"/>
                      <a:endParaRPr lang="pt-BR" sz="2000" dirty="0">
                        <a:latin typeface="Gabriola" panose="04040605051002020D02" pitchFamily="82" charset="0"/>
                      </a:endParaRPr>
                    </a:p>
                    <a:p>
                      <a:pPr algn="just"/>
                      <a:endParaRPr lang="pt-BR" sz="2000" dirty="0">
                        <a:latin typeface="Gabriola" panose="04040605051002020D02" pitchFamily="82" charset="0"/>
                      </a:endParaRPr>
                    </a:p>
                    <a:p>
                      <a:pPr algn="just"/>
                      <a:endParaRPr lang="pt-BR" sz="2000" dirty="0">
                        <a:latin typeface="Gabriola" panose="04040605051002020D02" pitchFamily="82" charset="0"/>
                      </a:endParaRPr>
                    </a:p>
                    <a:p>
                      <a:pPr algn="just"/>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957152">
                <a:tc>
                  <a:txBody>
                    <a:bodyPr/>
                    <a:lstStyle/>
                    <a:p>
                      <a:pPr algn="just"/>
                      <a:r>
                        <a:rPr lang="pt-BR" sz="2000" dirty="0">
                          <a:latin typeface="Gabriola" panose="04040605051002020D02" pitchFamily="82" charset="0"/>
                        </a:rPr>
                        <a:t>   </a:t>
                      </a:r>
                    </a:p>
                    <a:p>
                      <a:pPr algn="just"/>
                      <a:endParaRPr lang="pt-BR" sz="2000" dirty="0">
                        <a:latin typeface="Gabriola" panose="04040605051002020D02" pitchFamily="82" charset="0"/>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14</a:t>
            </a:r>
          </a:p>
        </p:txBody>
      </p:sp>
      <p:pic>
        <p:nvPicPr>
          <p:cNvPr id="5122" name="Picture 2" descr="ilustre um aluno cadeirante, jogando boliche em uma quadra poliesportiva e um professor de educação física competitiva">
            <a:extLst>
              <a:ext uri="{FF2B5EF4-FFF2-40B4-BE49-F238E27FC236}">
                <a16:creationId xmlns:a16="http://schemas.microsoft.com/office/drawing/2014/main" xmlns="" id="{3987713F-9205-E7ED-7643-345F9D1F43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029" y="3399147"/>
            <a:ext cx="3386663" cy="338666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xmlns="" id="{AFF2EF48-354C-C24C-0972-6D0AEDD7C676}"/>
              </a:ext>
            </a:extLst>
          </p:cNvPr>
          <p:cNvSpPr txBox="1"/>
          <p:nvPr/>
        </p:nvSpPr>
        <p:spPr>
          <a:xfrm>
            <a:off x="202528" y="5207329"/>
            <a:ext cx="6096000" cy="923330"/>
          </a:xfrm>
          <a:prstGeom prst="rect">
            <a:avLst/>
          </a:prstGeom>
          <a:noFill/>
        </p:spPr>
        <p:txBody>
          <a:bodyPr wrap="square">
            <a:spAutoFit/>
          </a:bodyPr>
          <a:lstStyle/>
          <a:p>
            <a:pPr algn="just"/>
            <a:r>
              <a:rPr lang="pt-BR" sz="1800" b="1" i="0" u="none" strike="noStrike" kern="1200" baseline="0" dirty="0">
                <a:solidFill>
                  <a:schemeClr val="tx1"/>
                </a:solidFill>
                <a:latin typeface="Gabriola" panose="04040605051002020D02" pitchFamily="82" charset="0"/>
                <a:ea typeface="+mn-ea"/>
                <a:cs typeface="+mn-cs"/>
              </a:rPr>
              <a:t>Recursos materiais </a:t>
            </a:r>
            <a:r>
              <a:rPr lang="pt-BR" sz="1800" b="1" u="none" strike="noStrike" kern="1200" baseline="0" dirty="0">
                <a:latin typeface="Gabriola" panose="04040605051002020D02" pitchFamily="82" charset="0"/>
              </a:rPr>
              <a:t>para adaptação</a:t>
            </a:r>
            <a:r>
              <a:rPr lang="pt-BR" sz="1800" b="1" i="0" u="none" strike="noStrike" kern="1200" baseline="0" dirty="0">
                <a:solidFill>
                  <a:schemeClr val="tx1"/>
                </a:solidFill>
                <a:latin typeface="Gabriola" panose="04040605051002020D02" pitchFamily="82" charset="0"/>
                <a:ea typeface="+mn-ea"/>
                <a:cs typeface="+mn-cs"/>
              </a:rPr>
              <a:t>:</a:t>
            </a:r>
          </a:p>
          <a:p>
            <a:pPr marL="285750" indent="-285750" algn="just">
              <a:buFont typeface="Arial" panose="020B0604020202020204" pitchFamily="34" charset="0"/>
              <a:buChar char="•"/>
            </a:pPr>
            <a:r>
              <a:rPr lang="pt-BR" sz="1800" b="0" i="0" u="none" strike="noStrike" kern="1200" baseline="0" dirty="0">
                <a:solidFill>
                  <a:schemeClr val="tx1"/>
                </a:solidFill>
                <a:latin typeface="Gabriola" panose="04040605051002020D02" pitchFamily="82" charset="0"/>
                <a:ea typeface="+mn-ea"/>
                <a:cs typeface="+mn-cs"/>
              </a:rPr>
              <a:t>Se necessário, uma canaleta para a bola, que poderá ser confeccionado utilizando os cabos de vassoura ou um cano de PVC cortado ao meio.</a:t>
            </a:r>
            <a:endParaRPr lang="pt-BR" sz="1800" dirty="0">
              <a:latin typeface="Gabriola" panose="04040605051002020D02" pitchFamily="82" charset="0"/>
            </a:endParaRPr>
          </a:p>
        </p:txBody>
      </p:sp>
      <p:sp>
        <p:nvSpPr>
          <p:cNvPr id="8" name="CaixaDeTexto 7">
            <a:extLst>
              <a:ext uri="{FF2B5EF4-FFF2-40B4-BE49-F238E27FC236}">
                <a16:creationId xmlns:a16="http://schemas.microsoft.com/office/drawing/2014/main" xmlns="" id="{DE8FAD6C-BDBC-6BCF-2E31-6A34E2EBF936}"/>
              </a:ext>
            </a:extLst>
          </p:cNvPr>
          <p:cNvSpPr txBox="1"/>
          <p:nvPr/>
        </p:nvSpPr>
        <p:spPr>
          <a:xfrm>
            <a:off x="229047" y="3648097"/>
            <a:ext cx="8136465" cy="1477328"/>
          </a:xfrm>
          <a:prstGeom prst="rect">
            <a:avLst/>
          </a:prstGeom>
          <a:noFill/>
        </p:spPr>
        <p:txBody>
          <a:bodyPr wrap="square">
            <a:spAutoFit/>
          </a:bodyPr>
          <a:lstStyle/>
          <a:p>
            <a:pPr algn="just"/>
            <a:r>
              <a:rPr lang="pt-BR" sz="1800" b="1" i="0" u="none" strike="noStrike" kern="1200" baseline="0" dirty="0">
                <a:solidFill>
                  <a:schemeClr val="tx1"/>
                </a:solidFill>
                <a:latin typeface="Gabriola" panose="04040605051002020D02" pitchFamily="82" charset="0"/>
                <a:ea typeface="+mn-ea"/>
                <a:cs typeface="+mn-cs"/>
              </a:rPr>
              <a:t>Adaptação metodológica da aula:</a:t>
            </a:r>
          </a:p>
          <a:p>
            <a:pPr algn="just"/>
            <a:r>
              <a:rPr lang="pt-BR" sz="1800" b="0" i="0" u="none" strike="noStrike" kern="1200" baseline="0" dirty="0">
                <a:solidFill>
                  <a:schemeClr val="tx1"/>
                </a:solidFill>
                <a:latin typeface="Gabriola" panose="04040605051002020D02" pitchFamily="82" charset="0"/>
                <a:ea typeface="+mn-ea"/>
                <a:cs typeface="+mn-cs"/>
              </a:rPr>
              <a:t>Para esta atividade, é essencial considerar a mobilidade e as limitações de movimento. Em casos de maiores limitações, é possível utilizar cabos de vassoura apoiados nas pernas, unidos por fita na largura adequada ao tamanho da bola utilizada ou cano de PVC cortado ao meio. Em situações de restrição mínima, o arremesso pode ser feito segurando ao lado da cadeira, que deve ser estabilizada pelo professor.</a:t>
            </a:r>
            <a:endParaRPr lang="pt-BR" sz="1800" dirty="0">
              <a:latin typeface="Gabriola" panose="04040605051002020D02" pitchFamily="82" charset="0"/>
            </a:endParaRPr>
          </a:p>
        </p:txBody>
      </p:sp>
    </p:spTree>
    <p:extLst>
      <p:ext uri="{BB962C8B-B14F-4D97-AF65-F5344CB8AC3E}">
        <p14:creationId xmlns:p14="http://schemas.microsoft.com/office/powerpoint/2010/main" val="240366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668229864"/>
              </p:ext>
            </p:extLst>
          </p:nvPr>
        </p:nvGraphicFramePr>
        <p:xfrm>
          <a:off x="202528" y="233443"/>
          <a:ext cx="11652587" cy="3300028"/>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436128">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3: Halterofilismo – Supino deitado</a:t>
                      </a:r>
                      <a:endParaRPr lang="pt-BR" sz="6000" dirty="0">
                        <a:latin typeface="Gabriola" panose="04040605051002020D02" pitchFamily="82" charset="0"/>
                      </a:endParaRPr>
                    </a:p>
                  </a:txBody>
                  <a:tcPr/>
                </a:tc>
                <a:extLst>
                  <a:ext uri="{0D108BD9-81ED-4DB2-BD59-A6C34878D82A}">
                    <a16:rowId xmlns:a16="http://schemas.microsoft.com/office/drawing/2014/main" xmlns="" val="1555680935"/>
                  </a:ext>
                </a:extLst>
              </a:tr>
              <a:tr h="1462098">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 </a:t>
                      </a:r>
                      <a:r>
                        <a:rPr lang="pt-BR" sz="2000" b="0" i="0" u="none" strike="noStrike" kern="1200" baseline="0" dirty="0">
                          <a:solidFill>
                            <a:schemeClr val="tx1"/>
                          </a:solidFill>
                          <a:latin typeface="Gabriola" panose="04040605051002020D02" pitchFamily="82" charset="0"/>
                          <a:ea typeface="+mn-ea"/>
                          <a:cs typeface="+mn-cs"/>
                        </a:rPr>
                        <a:t>O intuito desta atividade é introduzir às aulas uma modalidade paraolímpica. Para isso, os participantes ficarão deitados sobre dois colchonetes. A dinâmica envolve a execução do movimento de flexão de cotovelo, trazendo a barra até o peito e, em seguida, estendendo completamente os cotovelos para que o professor possa retirar a barra.</a:t>
                      </a:r>
                    </a:p>
                    <a:p>
                      <a:pPr algn="just"/>
                      <a:r>
                        <a:rPr lang="pt-BR" sz="2000" b="0" i="0" u="none" strike="noStrike" kern="1200" baseline="0" dirty="0">
                          <a:solidFill>
                            <a:schemeClr val="tx1"/>
                          </a:solidFill>
                          <a:latin typeface="Gabriola" panose="04040605051002020D02" pitchFamily="82" charset="0"/>
                          <a:ea typeface="+mn-ea"/>
                          <a:cs typeface="+mn-cs"/>
                        </a:rPr>
                        <a:t>Sugestão de materiais: 1 cabo de vassoura, pares de sacolas com pesos variados de 1 kg, 2 kg e 3 kg, ou latas de leite em pó preenchidas com areia, para ajuste da carga conforme necessário.</a:t>
                      </a:r>
                      <a:endParaRPr lang="pt-BR" sz="2000" dirty="0">
                        <a:latin typeface="Gabriola" panose="04040605051002020D02" pitchFamily="82" charset="0"/>
                      </a:endParaRPr>
                    </a:p>
                  </a:txBody>
                  <a:tcPr/>
                </a:tc>
                <a:extLst>
                  <a:ext uri="{0D108BD9-81ED-4DB2-BD59-A6C34878D82A}">
                    <a16:rowId xmlns:a16="http://schemas.microsoft.com/office/drawing/2014/main" xmlns="" val="3743554827"/>
                  </a:ext>
                </a:extLst>
              </a:tr>
              <a:tr h="527945">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Para o aluno cadeirante, será suficiente estabilizar os membros inferiores, mantendo-os flexionados com os pés no chão. O professor pode auxiliar, segurando seus joelhos para garantir a estabilidade durante a atividade.</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404428">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0" i="0" u="none" strike="noStrike" kern="1200" baseline="0" dirty="0">
                          <a:solidFill>
                            <a:schemeClr val="tx1"/>
                          </a:solidFill>
                          <a:latin typeface="Gabriola" panose="04040605051002020D02" pitchFamily="82" charset="0"/>
                          <a:ea typeface="+mn-ea"/>
                          <a:cs typeface="+mn-cs"/>
                        </a:rPr>
                        <a:t>Não são necessários materiais adicionais além dos especificados anteriormente</a:t>
                      </a:r>
                      <a:endParaRPr lang="pt-BR" sz="2000" dirty="0">
                        <a:latin typeface="Gabriola" panose="04040605051002020D02" pitchFamily="82" charset="0"/>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15</a:t>
            </a:r>
          </a:p>
        </p:txBody>
      </p:sp>
      <p:pic>
        <p:nvPicPr>
          <p:cNvPr id="6146" name="Picture 2" descr="ilustre uma aluna cadeirante, deitada sobre um banco fazendo supino com os pesos feitos de garrafa pet com água e um professor de educação física promocional">
            <a:extLst>
              <a:ext uri="{FF2B5EF4-FFF2-40B4-BE49-F238E27FC236}">
                <a16:creationId xmlns:a16="http://schemas.microsoft.com/office/drawing/2014/main" xmlns="" id="{5E608909-0E8A-A96A-FC9A-37F8666BF0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105" b="90137" l="3809" r="96094">
                        <a14:foregroundMark x1="34681" y1="50836" x2="40001" y2="46874"/>
                        <a14:foregroundMark x1="26758" y1="56738" x2="29295" y2="54849"/>
                        <a14:foregroundMark x1="46367" y1="49052" x2="48730" y2="50293"/>
                        <a14:foregroundMark x1="48730" y1="50293" x2="47266" y2="60840"/>
                        <a14:foregroundMark x1="47266" y1="60840" x2="38574" y2="64551"/>
                        <a14:foregroundMark x1="38574" y1="64551" x2="28711" y2="58789"/>
                        <a14:foregroundMark x1="28711" y1="58789" x2="27246" y2="56543"/>
                        <a14:foregroundMark x1="35352" y1="56836" x2="46094" y2="54199"/>
                        <a14:foregroundMark x1="46094" y1="54199" x2="35840" y2="59180"/>
                        <a14:foregroundMark x1="35840" y1="59180" x2="34570" y2="57910"/>
                        <a14:foregroundMark x1="58789" y1="74609" x2="58691" y2="75391"/>
                        <a14:foregroundMark x1="67480" y1="76367" x2="67090" y2="76367"/>
                        <a14:foregroundMark x1="21289" y1="77441" x2="21289" y2="76953"/>
                        <a14:foregroundMark x1="12695" y1="74512" x2="12988" y2="74316"/>
                        <a14:foregroundMark x1="7227" y1="79785" x2="7227" y2="79785"/>
                        <a14:foregroundMark x1="3906" y1="82715" x2="4297" y2="82031"/>
                        <a14:foregroundMark x1="81738" y1="32031" x2="91602" y2="36523"/>
                        <a14:foregroundMark x1="91602" y1="36523" x2="81641" y2="31836"/>
                        <a14:foregroundMark x1="94922" y1="53320" x2="96191" y2="63086"/>
                        <a14:foregroundMark x1="96191" y1="63086" x2="94727" y2="53516"/>
                        <a14:foregroundMark x1="71387" y1="89941" x2="71875" y2="89648"/>
                        <a14:foregroundMark x1="73730" y1="89453" x2="73828" y2="90137"/>
                        <a14:foregroundMark x1="75781" y1="10352" x2="67871" y2="8105"/>
                        <a14:foregroundMark x1="67871" y1="8105" x2="75293" y2="11133"/>
                        <a14:foregroundMark x1="75293" y1="11133" x2="75684" y2="11133"/>
                        <a14:backgroundMark x1="40918" y1="45215" x2="41309" y2="46484"/>
                        <a14:backgroundMark x1="42480" y1="45801" x2="42773" y2="46094"/>
                        <a14:backgroundMark x1="42480" y1="47168" x2="43164" y2="47363"/>
                        <a14:backgroundMark x1="42188" y1="46484" x2="40918" y2="45801"/>
                        <a14:backgroundMark x1="43359" y1="46875" x2="45215" y2="48047"/>
                        <a14:backgroundMark x1="45215" y1="48242" x2="46289" y2="49121"/>
                        <a14:backgroundMark x1="46777" y1="49609" x2="46191" y2="48438"/>
                        <a14:backgroundMark x1="34180" y1="50391" x2="29004" y2="54590"/>
                      </a14:backgroundRemoval>
                    </a14:imgEffect>
                  </a14:imgLayer>
                </a14:imgProps>
              </a:ext>
              <a:ext uri="{28A0092B-C50C-407E-A947-70E740481C1C}">
                <a14:useLocalDpi xmlns:a14="http://schemas.microsoft.com/office/drawing/2010/main" val="0"/>
              </a:ext>
            </a:extLst>
          </a:blip>
          <a:srcRect/>
          <a:stretch>
            <a:fillRect/>
          </a:stretch>
        </p:blipFill>
        <p:spPr bwMode="auto">
          <a:xfrm>
            <a:off x="6477000" y="3356811"/>
            <a:ext cx="5715000"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6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3924556084"/>
              </p:ext>
            </p:extLst>
          </p:nvPr>
        </p:nvGraphicFramePr>
        <p:xfrm>
          <a:off x="202528" y="233444"/>
          <a:ext cx="11652587" cy="3601373"/>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19636">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4: Arremesso de peso</a:t>
                      </a:r>
                      <a:endParaRPr lang="pt-BR" sz="6000" dirty="0">
                        <a:latin typeface="Gabriola" panose="04040605051002020D02" pitchFamily="82" charset="0"/>
                      </a:endParaRPr>
                    </a:p>
                  </a:txBody>
                  <a:tcPr/>
                </a:tc>
                <a:extLst>
                  <a:ext uri="{0D108BD9-81ED-4DB2-BD59-A6C34878D82A}">
                    <a16:rowId xmlns:a16="http://schemas.microsoft.com/office/drawing/2014/main" xmlns="" val="1555680935"/>
                  </a:ext>
                </a:extLst>
              </a:tr>
              <a:tr h="941742">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 </a:t>
                      </a:r>
                      <a:r>
                        <a:rPr lang="pt-BR" sz="2000" b="0" i="0" u="none" strike="noStrike" kern="1200" baseline="0" dirty="0">
                          <a:solidFill>
                            <a:schemeClr val="tx1"/>
                          </a:solidFill>
                          <a:latin typeface="Gabriola" panose="04040605051002020D02" pitchFamily="82" charset="0"/>
                          <a:ea typeface="+mn-ea"/>
                          <a:cs typeface="+mn-cs"/>
                        </a:rPr>
                        <a:t>Com um círculo de 2,1 metros de diâmetro, o professor apresentará uma atividade aos alunos. Eles devem iniciar o movimento de costas para a direção do arremesso, começando com um giro alternando os pés e lançando a bola o mais longe possível dentro da área do setor designado. Para o arremesso, é possível utilizar uma bola de borracha de iniciação, uma bola de meia e areia, ou outro objeto circular com até 1kg de massa.</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743554827"/>
                  </a:ext>
                </a:extLst>
              </a:tr>
              <a:tr h="1449511">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Para garantir a segurança da aluna cadeirante e alinhar-se aos padrões de uma competição paralímpica, o professor deve utilizar um cabo de vassoura inserindo no buraco da trave de voleibol. Em seguida, proceda à estabilização da cadeira, seja através dos freios, se disponíveis, ou com o auxílio do professor, que deve segurar para evitar movimentação. O aluno deve segurar o cabo com a mão contrária à que será utilizada no arremesso, fornecendo o apoio necessário. Ao receber o sinal do professor, o aluno deve usar o cabo como apoio e lançar o objeto o mais distante possível.</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400973">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cabo de vassoura</a:t>
                      </a: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16</a:t>
            </a:r>
          </a:p>
        </p:txBody>
      </p:sp>
      <p:pic>
        <p:nvPicPr>
          <p:cNvPr id="7170" name="Picture 2" descr="ilustre uma aluna cadeirante, fazendo o levantamento de peso do atletismo e um professor de educação física promocional">
            <a:extLst>
              <a:ext uri="{FF2B5EF4-FFF2-40B4-BE49-F238E27FC236}">
                <a16:creationId xmlns:a16="http://schemas.microsoft.com/office/drawing/2014/main" xmlns="" id="{BC757CDE-94EF-303B-8B19-5CF0DA452D4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3" b="97852" l="98" r="98633">
                        <a14:foregroundMark x1="9668" y1="25781" x2="3418" y2="41895"/>
                        <a14:foregroundMark x1="3418" y1="41895" x2="1758" y2="23633"/>
                        <a14:foregroundMark x1="1758" y1="23633" x2="41992" y2="28125"/>
                        <a14:foregroundMark x1="41992" y1="28125" x2="97559" y2="23535"/>
                        <a14:foregroundMark x1="97559" y1="23535" x2="98730" y2="55176"/>
                        <a14:foregroundMark x1="98730" y1="55176" x2="98340" y2="33984"/>
                        <a14:foregroundMark x1="98340" y1="33984" x2="97559" y2="98828"/>
                        <a14:foregroundMark x1="97559" y1="98828" x2="99023" y2="65918"/>
                        <a14:foregroundMark x1="99023" y1="65918" x2="96289" y2="96680"/>
                        <a14:foregroundMark x1="96289" y1="96680" x2="11914" y2="99316"/>
                        <a14:foregroundMark x1="11914" y1="99316" x2="195" y2="85645"/>
                        <a14:foregroundMark x1="195" y1="85645" x2="391" y2="23242"/>
                        <a14:foregroundMark x1="33301" y1="84668" x2="17090" y2="92383"/>
                        <a14:foregroundMark x1="17090" y1="92383" x2="37012" y2="94336"/>
                        <a14:foregroundMark x1="37012" y1="94336" x2="42188" y2="88867"/>
                        <a14:foregroundMark x1="25977" y1="78613" x2="41113" y2="79492"/>
                        <a14:foregroundMark x1="23047" y1="80469" x2="34668" y2="83398"/>
                        <a14:foregroundMark x1="19531" y1="81738" x2="29688" y2="82715"/>
                        <a14:foregroundMark x1="1074" y1="96582" x2="22754" y2="94336"/>
                        <a14:foregroundMark x1="6055" y1="97852" x2="12305" y2="97559"/>
                        <a14:foregroundMark x1="90137" y1="94629" x2="94824" y2="85352"/>
                        <a14:foregroundMark x1="93555" y1="65039" x2="60645" y2="84961"/>
                        <a14:foregroundMark x1="85352" y1="77637" x2="54785" y2="90234"/>
                        <a14:foregroundMark x1="54785" y1="90234" x2="39648" y2="61230"/>
                        <a14:foregroundMark x1="39648" y1="61230" x2="9277" y2="62109"/>
                        <a14:foregroundMark x1="9277" y1="62109" x2="20801" y2="70117"/>
                        <a14:foregroundMark x1="20801" y1="70117" x2="35352" y2="56543"/>
                        <a14:foregroundMark x1="35352" y1="56543" x2="38086" y2="33496"/>
                        <a14:foregroundMark x1="38086" y1="33496" x2="64941" y2="63086"/>
                        <a14:foregroundMark x1="64941" y1="63086" x2="82227" y2="64844"/>
                        <a14:foregroundMark x1="82227" y1="64844" x2="88672" y2="40234"/>
                        <a14:foregroundMark x1="88672" y1="40234" x2="99121" y2="77734"/>
                        <a14:foregroundMark x1="99121" y1="77734" x2="98633" y2="95996"/>
                        <a14:foregroundMark x1="98633" y1="95996" x2="67480" y2="91406"/>
                        <a14:foregroundMark x1="67480" y1="91406" x2="58203" y2="74805"/>
                        <a14:foregroundMark x1="58203" y1="74805" x2="77637" y2="84277"/>
                        <a14:foregroundMark x1="77637" y1="84277" x2="10449" y2="62305"/>
                        <a14:foregroundMark x1="10449" y1="62305" x2="21875" y2="45898"/>
                        <a14:foregroundMark x1="21875" y1="45898" x2="4785" y2="46973"/>
                        <a14:foregroundMark x1="4785" y1="46973" x2="12500" y2="46973"/>
                        <a14:foregroundMark x1="79102" y1="83691" x2="94238" y2="90332"/>
                        <a14:foregroundMark x1="94238" y1="90332" x2="75488" y2="64063"/>
                        <a14:foregroundMark x1="75488" y1="64063" x2="88281" y2="43652"/>
                        <a14:foregroundMark x1="88281" y1="43652" x2="12598" y2="50000"/>
                        <a14:foregroundMark x1="12598" y1="50000" x2="8984" y2="46094"/>
                        <a14:foregroundMark x1="43262" y1="45117" x2="64941" y2="46191"/>
                        <a14:foregroundMark x1="64941" y1="46191" x2="82129" y2="77051"/>
                        <a14:foregroundMark x1="82129" y1="77051" x2="67676" y2="80566"/>
                        <a14:foregroundMark x1="67676" y1="80566" x2="7813" y2="44531"/>
                        <a14:foregroundMark x1="7813" y1="44531" x2="5176" y2="45703"/>
                        <a14:foregroundMark x1="5762" y1="43848" x2="10938" y2="43848"/>
                        <a14:foregroundMark x1="29004" y1="10938" x2="28809" y2="9668"/>
                        <a14:foregroundMark x1="27539" y1="8105" x2="25586" y2="8398"/>
                        <a14:foregroundMark x1="25977" y1="5859" x2="25977" y2="4883"/>
                        <a14:foregroundMark x1="48633" y1="37012" x2="42773" y2="36719"/>
                        <a14:foregroundMark x1="54395" y1="39648" x2="56348" y2="43848"/>
                        <a14:foregroundMark x1="93359" y1="38672" x2="91602" y2="34766"/>
                        <a14:foregroundMark x1="9277" y1="23242" x2="4980" y2="20898"/>
                        <a14:foregroundMark x1="10742" y1="23535" x2="8789" y2="21289"/>
                      </a14:backgroundRemoval>
                    </a14:imgEffect>
                  </a14:imgLayer>
                </a14:imgProps>
              </a:ext>
              <a:ext uri="{28A0092B-C50C-407E-A947-70E740481C1C}">
                <a14:useLocalDpi xmlns:a14="http://schemas.microsoft.com/office/drawing/2010/main" val="0"/>
              </a:ext>
            </a:extLst>
          </a:blip>
          <a:srcRect/>
          <a:stretch>
            <a:fillRect/>
          </a:stretch>
        </p:blipFill>
        <p:spPr bwMode="auto">
          <a:xfrm>
            <a:off x="7577668" y="3621277"/>
            <a:ext cx="4277448" cy="300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6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2477741251"/>
              </p:ext>
            </p:extLst>
          </p:nvPr>
        </p:nvGraphicFramePr>
        <p:xfrm>
          <a:off x="202528" y="233444"/>
          <a:ext cx="11652587" cy="3389823"/>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27534">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5: Condução de bola na linha</a:t>
                      </a:r>
                      <a:endParaRPr lang="pt-BR" sz="8000" dirty="0">
                        <a:latin typeface="Gabriola" panose="04040605051002020D02" pitchFamily="82" charset="0"/>
                      </a:endParaRPr>
                    </a:p>
                  </a:txBody>
                  <a:tcPr/>
                </a:tc>
                <a:extLst>
                  <a:ext uri="{0D108BD9-81ED-4DB2-BD59-A6C34878D82A}">
                    <a16:rowId xmlns:a16="http://schemas.microsoft.com/office/drawing/2014/main" xmlns="" val="1555680935"/>
                  </a:ext>
                </a:extLst>
              </a:tr>
              <a:tr h="947381">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Organize os alunos em colunas, entregando uma bola para o primeiro de cada coluna. Cada aluno deve conduzir a bola sobre a linha, evitando ao máximo sair da linha, percorrendo 10 metros e retornando sobre a linha para entregar a bola ao próximo da fila.</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743554827"/>
                  </a:ext>
                </a:extLst>
              </a:tr>
              <a:tr h="1401489">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Para a aluna cadeirante, será fornecida uma haste de PVC com a ponta apropriada para a condução da bola. Ela deve realizar a atividade seguindo as mesmas regras, conduzindo a bola com a haste de PVC. Se necessário, alguém pode impulsionar a cadeira enquanto a aluna controla a bola com a haste. Essa adaptação visa garantir a participação ativa da aluna na atividade, proporcionando os recursos necessários para que ela possa realizar a tarefa de maneira inclusiva e autônoma.</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403374">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Descrito anexo (número </a:t>
                      </a:r>
                      <a:r>
                        <a:rPr lang="pt-BR" sz="1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a:t>
                      </a:r>
                      <a:r>
                        <a:rPr lang="pt-BR" sz="2000" b="1" i="0" u="none" strike="noStrike" kern="1200" baseline="0" dirty="0">
                          <a:solidFill>
                            <a:schemeClr val="tx1"/>
                          </a:solidFill>
                          <a:latin typeface="Gabriola" panose="04040605051002020D02" pitchFamily="82" charset="0"/>
                          <a:ea typeface="+mn-ea"/>
                          <a:cs typeface="+mn-cs"/>
                        </a:rPr>
                        <a:t>)</a:t>
                      </a: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17</a:t>
            </a:r>
          </a:p>
        </p:txBody>
      </p:sp>
      <p:pic>
        <p:nvPicPr>
          <p:cNvPr id="8194" name="Picture 2" descr="ilustre uma aluna cadeirante, fazendo a condução de bola no chão com um cabo de vassoura com uma ponta em formato de &quot;Y&quot; em uma quadra poliesportiva">
            <a:extLst>
              <a:ext uri="{FF2B5EF4-FFF2-40B4-BE49-F238E27FC236}">
                <a16:creationId xmlns:a16="http://schemas.microsoft.com/office/drawing/2014/main" xmlns="" id="{5EF80E18-4089-BF24-90B5-4A23DF432AC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55" b="94434" l="2637" r="91895">
                        <a14:foregroundMark x1="11230" y1="81445" x2="3809" y2="90039"/>
                        <a14:foregroundMark x1="3809" y1="90039" x2="12598" y2="94531"/>
                        <a14:foregroundMark x1="12598" y1="94531" x2="20703" y2="89551"/>
                        <a14:foregroundMark x1="8496" y1="92676" x2="7617" y2="87988"/>
                        <a14:foregroundMark x1="5078" y1="91895" x2="2637" y2="90820"/>
                        <a14:foregroundMark x1="88574" y1="60254" x2="91992" y2="74902"/>
                        <a14:foregroundMark x1="91992" y1="74902" x2="89746" y2="84082"/>
                        <a14:foregroundMark x1="89355" y1="80664" x2="83789" y2="67383"/>
                        <a14:foregroundMark x1="83789" y1="67383" x2="74512" y2="67578"/>
                        <a14:foregroundMark x1="74512" y1="67578" x2="76074" y2="73047"/>
                        <a14:foregroundMark x1="85840" y1="66992" x2="80273" y2="59668"/>
                        <a14:foregroundMark x1="85449" y1="61816" x2="87402" y2="62598"/>
                        <a14:foregroundMark x1="62695" y1="74121" x2="62402" y2="75098"/>
                        <a14:foregroundMark x1="76563" y1="28516" x2="75586" y2="28320"/>
                        <a14:foregroundMark x1="60742" y1="33789" x2="60742" y2="33789"/>
                        <a14:foregroundMark x1="61523" y1="8887" x2="61523" y2="8887"/>
                        <a14:foregroundMark x1="77051" y1="79102" x2="77051" y2="79102"/>
                        <a14:foregroundMark x1="64160" y1="6055" x2="64160" y2="6055"/>
                        <a14:foregroundMark x1="74609" y1="78516" x2="74609" y2="78516"/>
                        <a14:foregroundMark x1="75098" y1="82422" x2="75098" y2="82422"/>
                        <a14:foregroundMark x1="78320" y1="84277" x2="78320" y2="84277"/>
                        <a14:foregroundMark x1="83691" y1="84570" x2="83691" y2="84570"/>
                        <a14:foregroundMark x1="54102" y1="77734" x2="54102" y2="77734"/>
                      </a14:backgroundRemoval>
                    </a14:imgEffect>
                  </a14:imgLayer>
                </a14:imgProps>
              </a:ext>
              <a:ext uri="{28A0092B-C50C-407E-A947-70E740481C1C}">
                <a14:useLocalDpi xmlns:a14="http://schemas.microsoft.com/office/drawing/2010/main" val="0"/>
              </a:ext>
            </a:extLst>
          </a:blip>
          <a:srcRect/>
          <a:stretch>
            <a:fillRect/>
          </a:stretch>
        </p:blipFill>
        <p:spPr bwMode="auto">
          <a:xfrm>
            <a:off x="6892756" y="3230235"/>
            <a:ext cx="5198533" cy="323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3815947735"/>
              </p:ext>
            </p:extLst>
          </p:nvPr>
        </p:nvGraphicFramePr>
        <p:xfrm>
          <a:off x="202528" y="233443"/>
          <a:ext cx="11652587" cy="5119903"/>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08454">
                <a:tc>
                  <a:txBody>
                    <a:bodyPr/>
                    <a:lstStyle/>
                    <a:p>
                      <a:pPr algn="ctr"/>
                      <a:r>
                        <a:rPr lang="pt-BR" sz="2000" b="0" i="0" u="none" strike="noStrike" kern="1200" baseline="0" dirty="0">
                          <a:solidFill>
                            <a:schemeClr val="bg1"/>
                          </a:solidFill>
                          <a:latin typeface="Gabriola" panose="04040605051002020D02" pitchFamily="82" charset="0"/>
                          <a:ea typeface="+mn-ea"/>
                          <a:cs typeface="+mn-cs"/>
                        </a:rPr>
                        <a:t>Jogo 6: Vamos nos equilibrar</a:t>
                      </a:r>
                      <a:endParaRPr lang="pt-BR" sz="2000" dirty="0">
                        <a:latin typeface="Gabriola" panose="04040605051002020D02" pitchFamily="82" charset="0"/>
                      </a:endParaRPr>
                    </a:p>
                  </a:txBody>
                  <a:tcPr/>
                </a:tc>
                <a:extLst>
                  <a:ext uri="{0D108BD9-81ED-4DB2-BD59-A6C34878D82A}">
                    <a16:rowId xmlns:a16="http://schemas.microsoft.com/office/drawing/2014/main" xmlns="" val="1555680935"/>
                  </a:ext>
                </a:extLst>
              </a:tr>
              <a:tr h="1150712">
                <a:tc>
                  <a:txBody>
                    <a:bodyPr/>
                    <a:lstStyle/>
                    <a:p>
                      <a:pPr rtl="0" fontAlgn="base"/>
                      <a:r>
                        <a:rPr lang="pt-BR" sz="2000" b="1" i="0" u="none" strike="noStrike" kern="1200" baseline="0" dirty="0">
                          <a:solidFill>
                            <a:schemeClr val="tx1"/>
                          </a:solidFill>
                          <a:latin typeface="Gabriola" panose="04040605051002020D02" pitchFamily="82" charset="0"/>
                          <a:ea typeface="+mn-ea"/>
                          <a:cs typeface="+mn-cs"/>
                        </a:rPr>
                        <a:t>Descrição: </a:t>
                      </a:r>
                      <a:r>
                        <a:rPr lang="pt-BR" sz="2000" b="0" i="0" kern="1200" dirty="0">
                          <a:solidFill>
                            <a:schemeClr val="tx1"/>
                          </a:solidFill>
                          <a:effectLst/>
                          <a:latin typeface="Gabriola" panose="04040605051002020D02" pitchFamily="82" charset="0"/>
                          <a:ea typeface="+mn-ea"/>
                          <a:cs typeface="+mn-cs"/>
                        </a:rPr>
                        <a:t>Forme fileiras com os estudantes de forma que haja espaço suficiente para a realização da atividade. </a:t>
                      </a:r>
                    </a:p>
                    <a:p>
                      <a:pPr rtl="0" fontAlgn="base"/>
                      <a:r>
                        <a:rPr lang="pt-BR" sz="2000" b="0" i="0" kern="1200" dirty="0">
                          <a:solidFill>
                            <a:schemeClr val="tx1"/>
                          </a:solidFill>
                          <a:effectLst/>
                          <a:latin typeface="Gabriola" panose="04040605051002020D02" pitchFamily="82" charset="0"/>
                          <a:ea typeface="+mn-ea"/>
                          <a:cs typeface="+mn-cs"/>
                        </a:rPr>
                        <a:t>a) Posição do saci: o estudante eleva a perna esquerda para trás, ficando equilibrado apenas na perna direita. No primeiro momento o professor conta até 3 e verifica quem conseguiu manter por esse período. Após algumas rodadas conte até 5.  </a:t>
                      </a:r>
                    </a:p>
                    <a:p>
                      <a:pPr rtl="0" fontAlgn="base"/>
                      <a:r>
                        <a:rPr lang="pt-BR" sz="2000" b="0" i="0" kern="1200" dirty="0">
                          <a:solidFill>
                            <a:schemeClr val="tx1"/>
                          </a:solidFill>
                          <a:effectLst/>
                          <a:latin typeface="Gabriola" panose="04040605051002020D02" pitchFamily="82" charset="0"/>
                          <a:ea typeface="+mn-ea"/>
                          <a:cs typeface="+mn-cs"/>
                        </a:rPr>
                        <a:t>b) Realize a mesma atividade invertendo as pernas. </a:t>
                      </a:r>
                    </a:p>
                    <a:p>
                      <a:pPr rtl="0" fontAlgn="base"/>
                      <a:r>
                        <a:rPr lang="pt-BR" sz="2000" b="0" i="0" kern="1200" dirty="0">
                          <a:solidFill>
                            <a:schemeClr val="tx1"/>
                          </a:solidFill>
                          <a:effectLst/>
                          <a:latin typeface="Gabriola" panose="04040605051002020D02" pitchFamily="82" charset="0"/>
                          <a:ea typeface="+mn-ea"/>
                          <a:cs typeface="+mn-cs"/>
                        </a:rPr>
                        <a:t>c) Posição do avião: eleve a perna esquerda para trás, incline o tronco para a frente e eleve os braços a frente no primeiro momento o professor conta até 3 e verifica quem conseguiu manter por esse período. Após algumas rodadas conte até 5. </a:t>
                      </a:r>
                    </a:p>
                    <a:p>
                      <a:pPr rtl="0" fontAlgn="base"/>
                      <a:r>
                        <a:rPr lang="pt-BR" sz="2000" b="0" i="0" kern="1200" dirty="0">
                          <a:solidFill>
                            <a:schemeClr val="tx1"/>
                          </a:solidFill>
                          <a:effectLst/>
                          <a:latin typeface="Gabriola" panose="04040605051002020D02" pitchFamily="82" charset="0"/>
                          <a:ea typeface="+mn-ea"/>
                          <a:cs typeface="+mn-cs"/>
                        </a:rPr>
                        <a:t>d) Realize a mesma atividade invertendo as pernas. </a:t>
                      </a:r>
                    </a:p>
                  </a:txBody>
                  <a:tcPr/>
                </a:tc>
                <a:extLst>
                  <a:ext uri="{0D108BD9-81ED-4DB2-BD59-A6C34878D82A}">
                    <a16:rowId xmlns:a16="http://schemas.microsoft.com/office/drawing/2014/main" xmlns="" val="3743554827"/>
                  </a:ext>
                </a:extLst>
              </a:tr>
              <a:tr h="1619665">
                <a:tc>
                  <a:txBody>
                    <a:bodyPr/>
                    <a:lstStyle/>
                    <a:p>
                      <a:pPr rtl="0" fontAlgn="base"/>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kern="1200" dirty="0">
                          <a:solidFill>
                            <a:schemeClr val="tx1"/>
                          </a:solidFill>
                          <a:effectLst/>
                          <a:latin typeface="Gabriola" panose="04040605051002020D02" pitchFamily="82" charset="0"/>
                          <a:ea typeface="+mn-ea"/>
                          <a:cs typeface="+mn-cs"/>
                        </a:rPr>
                        <a:t>A “posição do saci”, o objetivo principal é o equilíbrio através da estabilização do corpo, para isso o professor deve entregar um peso apropriado a faixa etária da aluna para segurar com o braço estendido lateralmente, o peso vai causar um desequilíbrio lateral que deve ser corrigido pela aluna, o braço oposto deverá estar estendido lateralmente para ajustar o ponto de equilíbrio. </a:t>
                      </a:r>
                    </a:p>
                    <a:p>
                      <a:pPr rtl="0" fontAlgn="base"/>
                      <a:r>
                        <a:rPr lang="pt-BR" sz="2000" b="0" i="0" kern="1200" dirty="0">
                          <a:solidFill>
                            <a:schemeClr val="tx1"/>
                          </a:solidFill>
                          <a:effectLst/>
                          <a:latin typeface="Gabriola" panose="04040605051002020D02" pitchFamily="82" charset="0"/>
                          <a:ea typeface="+mn-ea"/>
                          <a:cs typeface="+mn-cs"/>
                        </a:rPr>
                        <a:t>Não exercício C “posição do avião”, o deslocamento do centro de gravidade é longitudinal, para isso deve utilizar dois pesos igual e solicitar a aluna que se incline para frente até onde se sentir segura e confortável mantendo os pesos seguros na mão com os braços estendidos  a frente, para segurança da aluna uma pessoa deve segurar atrás da cadeira para evitar acidentes.</a:t>
                      </a:r>
                    </a:p>
                  </a:txBody>
                  <a:tcPr/>
                </a:tc>
                <a:extLst>
                  <a:ext uri="{0D108BD9-81ED-4DB2-BD59-A6C34878D82A}">
                    <a16:rowId xmlns:a16="http://schemas.microsoft.com/office/drawing/2014/main" xmlns="" val="3911445562"/>
                  </a:ext>
                </a:extLst>
              </a:tr>
              <a:tr h="466169">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0" i="0" kern="1200" dirty="0">
                          <a:solidFill>
                            <a:schemeClr val="tx1"/>
                          </a:solidFill>
                          <a:effectLst/>
                          <a:latin typeface="Gabriola" panose="04040605051002020D02" pitchFamily="82" charset="0"/>
                          <a:ea typeface="+mn-ea"/>
                          <a:cs typeface="+mn-cs"/>
                        </a:rPr>
                        <a:t>Peso leve entre 300g a 1 Kg</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120047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2806354722"/>
              </p:ext>
            </p:extLst>
          </p:nvPr>
        </p:nvGraphicFramePr>
        <p:xfrm>
          <a:off x="202528" y="233444"/>
          <a:ext cx="11652587" cy="5425440"/>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25358">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7: Homem-borracha</a:t>
                      </a:r>
                      <a:endParaRPr lang="pt-BR" sz="3200" dirty="0">
                        <a:latin typeface="Gabriola" panose="04040605051002020D02" pitchFamily="82" charset="0"/>
                      </a:endParaRPr>
                    </a:p>
                  </a:txBody>
                  <a:tcPr/>
                </a:tc>
                <a:extLst>
                  <a:ext uri="{0D108BD9-81ED-4DB2-BD59-A6C34878D82A}">
                    <a16:rowId xmlns:a16="http://schemas.microsoft.com/office/drawing/2014/main" xmlns="" val="1555680935"/>
                  </a:ext>
                </a:extLst>
              </a:tr>
              <a:tr h="1741978">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organize os estudantes em fileiras, garantindo espaço adequado para a realização da atividade.</a:t>
                      </a:r>
                    </a:p>
                    <a:p>
                      <a:pPr algn="just"/>
                      <a:r>
                        <a:rPr lang="pt-BR" sz="2000" b="0" i="0" u="none" strike="noStrike" kern="1200" baseline="0" dirty="0">
                          <a:solidFill>
                            <a:schemeClr val="tx1"/>
                          </a:solidFill>
                          <a:latin typeface="Gabriola" panose="04040605051002020D02" pitchFamily="82" charset="0"/>
                          <a:ea typeface="+mn-ea"/>
                          <a:cs typeface="+mn-cs"/>
                        </a:rPr>
                        <a:t>a) Em pé, pernas esticadas, inclinando o tronco para a frente até que as mãos toquem os joelhos.</a:t>
                      </a:r>
                    </a:p>
                    <a:p>
                      <a:pPr algn="just"/>
                      <a:r>
                        <a:rPr lang="pt-BR" sz="2000" b="0" i="0" u="none" strike="noStrike" kern="1200" baseline="0" dirty="0">
                          <a:solidFill>
                            <a:schemeClr val="tx1"/>
                          </a:solidFill>
                          <a:latin typeface="Gabriola" panose="04040605051002020D02" pitchFamily="82" charset="0"/>
                          <a:ea typeface="+mn-ea"/>
                          <a:cs typeface="+mn-cs"/>
                        </a:rPr>
                        <a:t>b) Repita a mesma atividade, permitindo agora que o estudante desça as mãos até o máximo que alcançar.</a:t>
                      </a:r>
                    </a:p>
                    <a:p>
                      <a:pPr algn="just"/>
                      <a:r>
                        <a:rPr lang="pt-BR" sz="2000" b="0" i="0" u="none" strike="noStrike" kern="1200" baseline="0" dirty="0">
                          <a:solidFill>
                            <a:schemeClr val="tx1"/>
                          </a:solidFill>
                          <a:latin typeface="Gabriola" panose="04040605051002020D02" pitchFamily="82" charset="0"/>
                          <a:ea typeface="+mn-ea"/>
                          <a:cs typeface="+mn-cs"/>
                        </a:rPr>
                        <a:t>c) Deitado lateralmente, elevar ao máximo a perna que está em cima.</a:t>
                      </a:r>
                    </a:p>
                    <a:p>
                      <a:pPr algn="just"/>
                      <a:r>
                        <a:rPr lang="pt-BR" sz="2000" b="0" i="0" u="none" strike="noStrike" kern="1200" baseline="0" dirty="0">
                          <a:solidFill>
                            <a:schemeClr val="tx1"/>
                          </a:solidFill>
                          <a:latin typeface="Gabriola" panose="04040605051002020D02" pitchFamily="82" charset="0"/>
                          <a:ea typeface="+mn-ea"/>
                          <a:cs typeface="+mn-cs"/>
                        </a:rPr>
                        <a:t>d) Repita a mesma atividade, mas agora com a outra perna.</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743554827"/>
                  </a:ext>
                </a:extLst>
              </a:tr>
              <a:tr h="2155801">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a:t>
                      </a:r>
                    </a:p>
                    <a:p>
                      <a:pPr algn="just"/>
                      <a:r>
                        <a:rPr lang="pt-BR" sz="2000" b="0" i="0" u="none" strike="noStrike" kern="1200" baseline="0" dirty="0">
                          <a:solidFill>
                            <a:schemeClr val="tx1"/>
                          </a:solidFill>
                          <a:latin typeface="Gabriola" panose="04040605051002020D02" pitchFamily="82" charset="0"/>
                          <a:ea typeface="+mn-ea"/>
                          <a:cs typeface="+mn-cs"/>
                        </a:rPr>
                        <a:t>Como sugestão, utilize o formato de círculo ou fileiras, mas com os estudantes sentados em colchonetes. Dessa forma, o aluno cadeirante, com auxílio do professor de apoio, pode ajoelhar-se no chão com apoio nas costas para estabilização do tronco. O apoio será feito com o professor ajoelhado atrás da aluna, usando um colchonete entre suas pernas e as costas da aluna para estabilizá-la. Todos os exercícios podem ser realizados no solo. No exercício C, onde o aluno deve deitar lateralmente e elevar a perna, no caso da aluna cadeirante, o professor de apoio deve instruir a aluna a equilibrar-se com um braço estendido à frente, enquanto a outra mão segura uma corda ou elástico passado pelo seu pé. Isso ajudará a manter a perna elevada, enquanto o professor de apoio estabiliza a articulação do joelho, evitando a flexão e oferecendo apoio caso a força da aluna não seja suficiente para sustentar o peso da perna.</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364599">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Corda ou elástico.</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19</a:t>
            </a:r>
          </a:p>
        </p:txBody>
      </p:sp>
      <p:pic>
        <p:nvPicPr>
          <p:cNvPr id="1026" name="Picture 2" descr="Crie uma imagem realista de alunos [do 2º ano do ensino fundamental], onde estão sentados sobre um colchonete em uma quadra poliesportiva e um movimento de amplitude">
            <a:extLst>
              <a:ext uri="{FF2B5EF4-FFF2-40B4-BE49-F238E27FC236}">
                <a16:creationId xmlns:a16="http://schemas.microsoft.com/office/drawing/2014/main" xmlns="" id="{7E39F362-7777-DC6D-98AF-3CAA7A025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5277" y="821031"/>
            <a:ext cx="1889840" cy="188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1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72622"/>
            <a:ext cx="12192000" cy="629486"/>
          </a:xfrm>
        </p:spPr>
        <p:txBody>
          <a:bodyPr>
            <a:normAutofit fontScale="90000"/>
          </a:bodyPr>
          <a:lstStyle/>
          <a:p>
            <a:pPr algn="ctr"/>
            <a:r>
              <a:rPr lang="pt-BR" dirty="0">
                <a:solidFill>
                  <a:srgbClr val="FF6600"/>
                </a:solidFill>
                <a:latin typeface="Gabriola" panose="04040605051002020D02" pitchFamily="82" charset="0"/>
              </a:rPr>
              <a:t>Apresentação </a:t>
            </a:r>
          </a:p>
        </p:txBody>
      </p:sp>
      <p:sp>
        <p:nvSpPr>
          <p:cNvPr id="5" name="Espaço Reservado para Conteúdo 4"/>
          <p:cNvSpPr>
            <a:spLocks noGrp="1"/>
          </p:cNvSpPr>
          <p:nvPr>
            <p:ph idx="1"/>
          </p:nvPr>
        </p:nvSpPr>
        <p:spPr>
          <a:xfrm>
            <a:off x="336884" y="866276"/>
            <a:ext cx="11566358" cy="5598692"/>
          </a:xfrm>
        </p:spPr>
        <p:txBody>
          <a:bodyPr vert="horz" lIns="91440" tIns="45720" rIns="91440" bIns="45720" rtlCol="0" anchor="t">
            <a:noAutofit/>
          </a:bodyPr>
          <a:lstStyle/>
          <a:p>
            <a:pPr marL="0" indent="0" algn="just">
              <a:buNone/>
            </a:pPr>
            <a:r>
              <a:rPr lang="pt-PT" sz="3000" dirty="0">
                <a:latin typeface="Gabriola"/>
              </a:rPr>
              <a:t>Este e-book é um produto derivado de dissertação de mestrado de </a:t>
            </a:r>
            <a:r>
              <a:rPr lang="pt-PT" sz="3200" dirty="0">
                <a:latin typeface="Gabriola"/>
              </a:rPr>
              <a:t>Marcos </a:t>
            </a:r>
            <a:r>
              <a:rPr lang="pt-PT" sz="3200" err="1">
                <a:latin typeface="Gabriola"/>
              </a:rPr>
              <a:t>Antonio</a:t>
            </a:r>
            <a:r>
              <a:rPr lang="pt-PT" sz="3200" dirty="0">
                <a:latin typeface="Gabriola"/>
              </a:rPr>
              <a:t> Rolim Teixeira, orientado pela Profª </a:t>
            </a:r>
            <a:r>
              <a:rPr lang="pt-PT" sz="3200" err="1">
                <a:latin typeface="Gabriola"/>
              </a:rPr>
              <a:t>Dr</a:t>
            </a:r>
            <a:r>
              <a:rPr lang="pt-PT" sz="3200" dirty="0">
                <a:latin typeface="Gabriola"/>
              </a:rPr>
              <a:t>ª Leila </a:t>
            </a:r>
            <a:r>
              <a:rPr lang="pt-PT" sz="3200" err="1">
                <a:latin typeface="Gabriola"/>
              </a:rPr>
              <a:t>Pessôa</a:t>
            </a:r>
            <a:r>
              <a:rPr lang="pt-PT" sz="3200" dirty="0">
                <a:latin typeface="Gabriola"/>
              </a:rPr>
              <a:t> Da Costa,</a:t>
            </a:r>
            <a:r>
              <a:rPr lang="pt-PT" sz="2400" dirty="0">
                <a:latin typeface="Georgia"/>
              </a:rPr>
              <a:t> </a:t>
            </a:r>
            <a:r>
              <a:rPr lang="pt-PT" sz="3000" dirty="0">
                <a:latin typeface="Gabriola"/>
              </a:rPr>
              <a:t>do programa de pós-graduação em Educação da Universidade Estadual de Maringá (UEM), e tem como objetivo trazer informações sobre atividades de Brincadeiras e Jogos como ferramentas para professores  e inclusão de estudantes cadeirantes no ensino de Educação Física.</a:t>
            </a:r>
            <a:endParaRPr lang="pt-BR">
              <a:ea typeface="Calibri"/>
              <a:cs typeface="Calibri"/>
            </a:endParaRPr>
          </a:p>
          <a:p>
            <a:pPr marL="0" indent="0" algn="just">
              <a:buNone/>
            </a:pPr>
            <a:r>
              <a:rPr lang="pt-PT" sz="3000" dirty="0">
                <a:latin typeface="Gabriola" panose="04040605051002020D02" pitchFamily="82" charset="0"/>
              </a:rPr>
              <a:t>Portanto, este e-book explora os benefícios e a importância dos jogos adaptados para alunos cadeirantes do segundo ano do ensino fundamental oferecendo também uma visão abrangente sobre o tema e possibilidades para um Ensino inclusivo de Educação Física.</a:t>
            </a:r>
          </a:p>
          <a:p>
            <a:pPr marL="0" indent="0" algn="just">
              <a:buNone/>
            </a:pPr>
            <a:r>
              <a:rPr lang="pt-PT" sz="3000" dirty="0">
                <a:latin typeface="Gabriola" panose="04040605051002020D02" pitchFamily="82" charset="0"/>
              </a:rPr>
              <a:t>Apontamos que as sugestões devem ser pensadas e repensadas frente ao contexto de cada localidade e às necessidades de cada educando. Fica aos profissionais que se aventurarem na leitura o convite para inventem e reinventarem suas formas de ensinar para educação mais justa e equânime!</a:t>
            </a:r>
          </a:p>
          <a:p>
            <a:pPr marL="0" indent="0" algn="ctr">
              <a:buNone/>
            </a:pPr>
            <a:r>
              <a:rPr lang="pt-PT" sz="3000" dirty="0">
                <a:latin typeface="Gabriola" panose="04040605051002020D02" pitchFamily="82" charset="0"/>
              </a:rPr>
              <a:t>Boa leitura e boas práticas!</a:t>
            </a:r>
            <a:endParaRPr lang="pt-BR" sz="3000" dirty="0">
              <a:latin typeface="Gabriola" panose="04040605051002020D02" pitchFamily="82" charset="0"/>
            </a:endParaRPr>
          </a:p>
          <a:p>
            <a:pPr marL="0" indent="0" algn="just">
              <a:buNone/>
            </a:pPr>
            <a:endParaRPr lang="pt-BR" sz="3000" dirty="0">
              <a:latin typeface="Gabriola" panose="04040605051002020D02" pitchFamily="82" charset="0"/>
            </a:endParaRPr>
          </a:p>
        </p:txBody>
      </p:sp>
      <p:sp>
        <p:nvSpPr>
          <p:cNvPr id="7" name="Faixa para Cima 6"/>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a:t>
            </a:r>
          </a:p>
        </p:txBody>
      </p:sp>
      <p:cxnSp>
        <p:nvCxnSpPr>
          <p:cNvPr id="9" name="Conector reto 8"/>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79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302709887"/>
              </p:ext>
            </p:extLst>
          </p:nvPr>
        </p:nvGraphicFramePr>
        <p:xfrm>
          <a:off x="202528" y="233444"/>
          <a:ext cx="11652587" cy="6066170"/>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431295">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8: Rolamento para frente</a:t>
                      </a:r>
                      <a:endParaRPr lang="pt-BR" sz="3200" dirty="0">
                        <a:latin typeface="Gabriola" panose="04040605051002020D02" pitchFamily="82" charset="0"/>
                      </a:endParaRPr>
                    </a:p>
                  </a:txBody>
                  <a:tcPr/>
                </a:tc>
                <a:extLst>
                  <a:ext uri="{0D108BD9-81ED-4DB2-BD59-A6C34878D82A}">
                    <a16:rowId xmlns:a16="http://schemas.microsoft.com/office/drawing/2014/main" xmlns="" val="1555680935"/>
                  </a:ext>
                </a:extLst>
              </a:tr>
              <a:tr h="2359438">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O estudante inicia agachando-se e formando uma bolinha com o corpo, com queixo e pernas no peito. As mãos ficam espalmadas no solo um pouco à frente dos pés. O aluno realiza uma impulsão para frente sem desfazer a bolinha do corpo, tocando primeiro as costas, depois a lombar e o quadril no solo. Para concluir o movimento, o estudante junta os pés e faz força para levantar-se. Para fornecer suporte, caso necessário, o professor coloca uma mão sobre a parte posterior da coxa na porção distal e a outra na nuca do estudante. O professor oferece uma ajuda leve, impulsionando o aluno para realizar o movimento e evitando o contato do pescoço no momento do rolamento. É recomendado o uso de colchonetes ou tatames para amortecer o rolamento. É crucial que, em uma primeira tentativa, o professor ofereça apoio ao estudante para observar quem executa corretamente e identificar possíveis erros.</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743554827"/>
                  </a:ext>
                </a:extLst>
              </a:tr>
              <a:tr h="2131105">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a:t>
                      </a:r>
                    </a:p>
                    <a:p>
                      <a:pPr algn="just"/>
                      <a:r>
                        <a:rPr lang="pt-BR" sz="2000" b="0" i="0" u="none" strike="noStrike" kern="1200" baseline="0" dirty="0">
                          <a:solidFill>
                            <a:schemeClr val="tx1"/>
                          </a:solidFill>
                          <a:latin typeface="Gabriola" panose="04040605051002020D02" pitchFamily="82" charset="0"/>
                          <a:ea typeface="+mn-ea"/>
                          <a:cs typeface="+mn-cs"/>
                        </a:rPr>
                        <a:t>Ao avaliar a limitação, amplitude de movimento e motivo da lesão do aluno, o professor decide se o movimento é viável, com base nas informações do prontuário. Se possível, o professor pode usar uma bola suíça pequena ou banco, se disponível. O aluno se deita sobre a bola, segurando-a com as mãos. Durante o giro, o professor coloca uma mão sobre a cabeça para proteção, enquanto as pernas do aluno são estabilizadas pela panturrilha. Outra opção é ter o aluno deitado sobre um banco, puxando gradualmente o corpo para a frente com as mãos. Quando o quadril se aproxima da ponta do banco, o aluno traz a cabeça para baixo e segura firme com as mãos. Nesse momento, o professor traz lentamente as pernas do aluno enquanto realiza o movimento de bolinha com o tronco. As pernas são seguradas pelo professor, na altura da panturrilha, evitando impacto no chão.</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427370">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Bola suíça e/ou banco.</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285143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4201340282"/>
              </p:ext>
            </p:extLst>
          </p:nvPr>
        </p:nvGraphicFramePr>
        <p:xfrm>
          <a:off x="202528" y="233444"/>
          <a:ext cx="11652587" cy="3728747"/>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394686">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9: Ponte</a:t>
                      </a:r>
                      <a:endParaRPr lang="pt-BR" sz="3200" dirty="0">
                        <a:latin typeface="Gabriola" panose="04040605051002020D02" pitchFamily="82" charset="0"/>
                      </a:endParaRPr>
                    </a:p>
                  </a:txBody>
                  <a:tcPr/>
                </a:tc>
                <a:extLst>
                  <a:ext uri="{0D108BD9-81ED-4DB2-BD59-A6C34878D82A}">
                    <a16:rowId xmlns:a16="http://schemas.microsoft.com/office/drawing/2014/main" xmlns="" val="1555680935"/>
                  </a:ext>
                </a:extLst>
              </a:tr>
              <a:tr h="1741260">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Reúna os estudantes e introduza o movimento da ginástica conhecido como "ponte". Peça que se deitem no chão sobre colchonetes, com os dois joelhos flexionados e os pés apoiados no colchonete. As mãos devem ficar apoiadas invertidas (com os dedos voltados para o ombro) no solo ao lado do corpo, na altura da cabeça. Em seguida, oriente-os a elevar o quadril do solo, contando com o auxílio e o apoio das mãos e dos pés, empurrando o chão para manter a posição. Os estudantes podem ser desafiados a ficar na posição de apoio três, retirando um ponto de contato do solo. Para uma variação, os estudantes podem se posicionar em duplas, onde um faz a ponte enquanto o outro rasteja por baixo, sem tocá-la.</a:t>
                      </a:r>
                    </a:p>
                  </a:txBody>
                  <a:tcPr/>
                </a:tc>
                <a:extLst>
                  <a:ext uri="{0D108BD9-81ED-4DB2-BD59-A6C34878D82A}">
                    <a16:rowId xmlns:a16="http://schemas.microsoft.com/office/drawing/2014/main" xmlns="" val="3743554827"/>
                  </a:ext>
                </a:extLst>
              </a:tr>
              <a:tr h="833147">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Nesta atividade, utilizando uma bola suíça pequena, o aluno deita-se sobre uma bola, a qual deve ser estabilizada pelo professor, e realiza o movimento de ponte, tentando apoiar as mãos e os pés no solo.</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278602">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Bola suíça.</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21</a:t>
            </a:r>
          </a:p>
        </p:txBody>
      </p:sp>
      <p:pic>
        <p:nvPicPr>
          <p:cNvPr id="2052" name="Picture 4" descr="Crie uma imagem de alunos do 2º ano do ensino fundamental, onde estão deitados de costas sobre uma bola suiça pequena realizando o movimento da ponte da ginástica">
            <a:extLst>
              <a:ext uri="{FF2B5EF4-FFF2-40B4-BE49-F238E27FC236}">
                <a16:creationId xmlns:a16="http://schemas.microsoft.com/office/drawing/2014/main" xmlns="" id="{91012491-6711-33F0-83C2-5C5E2E92BE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6668" y="3076521"/>
            <a:ext cx="3388447" cy="338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76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822922931"/>
              </p:ext>
            </p:extLst>
          </p:nvPr>
        </p:nvGraphicFramePr>
        <p:xfrm>
          <a:off x="202528" y="233444"/>
          <a:ext cx="11652587" cy="2957828"/>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41677">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10: Rolamento lateral</a:t>
                      </a:r>
                      <a:endParaRPr lang="pt-BR" sz="3200" dirty="0">
                        <a:latin typeface="Gabriola" panose="04040605051002020D02" pitchFamily="82" charset="0"/>
                      </a:endParaRPr>
                    </a:p>
                  </a:txBody>
                  <a:tcPr/>
                </a:tc>
                <a:extLst>
                  <a:ext uri="{0D108BD9-81ED-4DB2-BD59-A6C34878D82A}">
                    <a16:rowId xmlns:a16="http://schemas.microsoft.com/office/drawing/2014/main" xmlns="" val="1555680935"/>
                  </a:ext>
                </a:extLst>
              </a:tr>
              <a:tr h="1185758">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Com os alunos alinhados em fila, o professor deve dispor de uma série de colchonetes formando um percurso. Os alunos, deitados, devem realizar um rolamento lateral ao longo desse trajeto de colchonetes até atingir o final, retornando em seguida para o final da fila.</a:t>
                      </a:r>
                    </a:p>
                  </a:txBody>
                  <a:tcPr/>
                </a:tc>
                <a:extLst>
                  <a:ext uri="{0D108BD9-81ED-4DB2-BD59-A6C34878D82A}">
                    <a16:rowId xmlns:a16="http://schemas.microsoft.com/office/drawing/2014/main" xmlns="" val="3743554827"/>
                  </a:ext>
                </a:extLst>
              </a:tr>
              <a:tr h="796710">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No caso do aluno cadeirante, o professor estará segurando seus pés e auxiliando nas rotações à medida que avança com o tronco (se necessário). Nesse contexto, o professor orientará sobre a utilização de braços e articulações para transferência do giro do tronco.</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370621">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0" i="0" u="none" strike="noStrike" kern="1200" baseline="0" dirty="0">
                          <a:solidFill>
                            <a:schemeClr val="tx1"/>
                          </a:solidFill>
                          <a:latin typeface="Gabriola" panose="04040605051002020D02" pitchFamily="82" charset="0"/>
                          <a:ea typeface="+mn-ea"/>
                          <a:cs typeface="+mn-cs"/>
                        </a:rPr>
                        <a:t>colchonetes</a:t>
                      </a: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22</a:t>
            </a:r>
          </a:p>
        </p:txBody>
      </p:sp>
      <p:pic>
        <p:nvPicPr>
          <p:cNvPr id="3074" name="Picture 2" descr="Crie uma ilustração de um aluno do 2º ano do ensino fundamental, onde está deitado sobre um colchonete que está em uma quadra poliesportiva, movendo o rolamento lateral sobre os colchonetes">
            <a:extLst>
              <a:ext uri="{FF2B5EF4-FFF2-40B4-BE49-F238E27FC236}">
                <a16:creationId xmlns:a16="http://schemas.microsoft.com/office/drawing/2014/main" xmlns="" id="{CE3F1D0A-8019-2937-8064-9B15181EBC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8" y="2834672"/>
            <a:ext cx="3701708" cy="370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74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704878412"/>
              </p:ext>
            </p:extLst>
          </p:nvPr>
        </p:nvGraphicFramePr>
        <p:xfrm>
          <a:off x="202528" y="233446"/>
          <a:ext cx="11652587" cy="2739606"/>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31710">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11: Amarelinha de dedos</a:t>
                      </a:r>
                      <a:endParaRPr lang="pt-BR" sz="3200" dirty="0">
                        <a:latin typeface="Gabriola" panose="04040605051002020D02" pitchFamily="82" charset="0"/>
                      </a:endParaRPr>
                    </a:p>
                  </a:txBody>
                  <a:tcPr/>
                </a:tc>
                <a:extLst>
                  <a:ext uri="{0D108BD9-81ED-4DB2-BD59-A6C34878D82A}">
                    <a16:rowId xmlns:a16="http://schemas.microsoft.com/office/drawing/2014/main" xmlns="" val="1555680935"/>
                  </a:ext>
                </a:extLst>
              </a:tr>
              <a:tr h="1208763">
                <a:tc>
                  <a:txBody>
                    <a:bodyPr/>
                    <a:lstStyle/>
                    <a:p>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Essa é uma opção adaptada da amarelinha tradicional, proporcionando uma experiência inclusiva tanto para a aluna com deficiência quanto para os demais alunos. A amarelinha pode ser adaptada pelos professores e colegas para ser jogada usando as mãos. Para isso, será necessário uma folha de papel sulfite para criar o jogo e confeccionar o boneco que será colocado nos dedos do aluno.</a:t>
                      </a:r>
                    </a:p>
                  </a:txBody>
                  <a:tcPr/>
                </a:tc>
                <a:extLst>
                  <a:ext uri="{0D108BD9-81ED-4DB2-BD59-A6C34878D82A}">
                    <a16:rowId xmlns:a16="http://schemas.microsoft.com/office/drawing/2014/main" xmlns="" val="3743554827"/>
                  </a:ext>
                </a:extLst>
              </a:tr>
              <a:tr h="453606">
                <a:tc>
                  <a:txBody>
                    <a:bodyPr/>
                    <a:lstStyle/>
                    <a:p>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Não é necessário.</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363801">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Amarelinha de dedos impressa.</a:t>
                      </a:r>
                    </a:p>
                  </a:txBody>
                  <a:tcPr/>
                </a:tc>
                <a:extLst>
                  <a:ext uri="{0D108BD9-81ED-4DB2-BD59-A6C34878D82A}">
                    <a16:rowId xmlns:a16="http://schemas.microsoft.com/office/drawing/2014/main" xmlns="" val="334280797"/>
                  </a:ext>
                </a:extLst>
              </a:tr>
            </a:tbl>
          </a:graphicData>
        </a:graphic>
      </p:graphicFrame>
      <p:pic>
        <p:nvPicPr>
          <p:cNvPr id="6" name="Image 135"/>
          <p:cNvPicPr/>
          <p:nvPr/>
        </p:nvPicPr>
        <p:blipFill>
          <a:blip r:embed="rId2" cstate="print"/>
          <a:stretch>
            <a:fillRect/>
          </a:stretch>
        </p:blipFill>
        <p:spPr>
          <a:xfrm>
            <a:off x="1138991" y="3285818"/>
            <a:ext cx="4606072" cy="2967789"/>
          </a:xfrm>
          <a:prstGeom prst="rect">
            <a:avLst/>
          </a:prstGeom>
        </p:spPr>
      </p:pic>
      <p:pic>
        <p:nvPicPr>
          <p:cNvPr id="7" name="Image 136"/>
          <p:cNvPicPr/>
          <p:nvPr/>
        </p:nvPicPr>
        <p:blipFill>
          <a:blip r:embed="rId3" cstate="print"/>
          <a:stretch>
            <a:fillRect/>
          </a:stretch>
        </p:blipFill>
        <p:spPr>
          <a:xfrm>
            <a:off x="6446939" y="3285818"/>
            <a:ext cx="4780429" cy="2964924"/>
          </a:xfrm>
          <a:prstGeom prst="rect">
            <a:avLst/>
          </a:prstGeom>
        </p:spPr>
      </p:pic>
      <p:sp>
        <p:nvSpPr>
          <p:cNvPr id="8" name="Faixa para Cima 7"/>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23</a:t>
            </a:r>
          </a:p>
        </p:txBody>
      </p:sp>
      <mc:AlternateContent xmlns:mc="http://schemas.openxmlformats.org/markup-compatibility/2006" xmlns:p14="http://schemas.microsoft.com/office/powerpoint/2010/main">
        <mc:Choice Requires="p14">
          <p:contentPart p14:bwMode="auto" r:id="rId4">
            <p14:nvContentPartPr>
              <p14:cNvPr id="5" name="Tinta 4">
                <a:extLst>
                  <a:ext uri="{FF2B5EF4-FFF2-40B4-BE49-F238E27FC236}">
                    <a16:creationId xmlns:a16="http://schemas.microsoft.com/office/drawing/2014/main" xmlns="" id="{0ABAC46F-6937-2162-EB04-8623377A726D}"/>
                  </a:ext>
                </a:extLst>
              </p14:cNvPr>
              <p14:cNvContentPartPr/>
              <p14:nvPr/>
            </p14:nvContentPartPr>
            <p14:xfrm>
              <a:off x="9786800" y="5975105"/>
              <a:ext cx="231480" cy="21600"/>
            </p14:xfrm>
          </p:contentPart>
        </mc:Choice>
        <mc:Fallback xmlns="">
          <p:pic>
            <p:nvPicPr>
              <p:cNvPr id="5" name="Tinta 4">
                <a:extLst>
                  <a:ext uri="{FF2B5EF4-FFF2-40B4-BE49-F238E27FC236}">
                    <a16:creationId xmlns:a16="http://schemas.microsoft.com/office/drawing/2014/main" id="{0ABAC46F-6937-2162-EB04-8623377A726D}"/>
                  </a:ext>
                </a:extLst>
              </p:cNvPr>
              <p:cNvPicPr/>
              <p:nvPr/>
            </p:nvPicPr>
            <p:blipFill>
              <a:blip r:embed="rId5"/>
              <a:stretch>
                <a:fillRect/>
              </a:stretch>
            </p:blipFill>
            <p:spPr>
              <a:xfrm>
                <a:off x="9777800" y="5966105"/>
                <a:ext cx="249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Tinta 9">
                <a:extLst>
                  <a:ext uri="{FF2B5EF4-FFF2-40B4-BE49-F238E27FC236}">
                    <a16:creationId xmlns:a16="http://schemas.microsoft.com/office/drawing/2014/main" xmlns="" id="{8C7CA023-F314-614B-FC23-22F416CC4400}"/>
                  </a:ext>
                </a:extLst>
              </p14:cNvPr>
              <p14:cNvContentPartPr/>
              <p14:nvPr/>
            </p14:nvContentPartPr>
            <p14:xfrm>
              <a:off x="9761933" y="5942773"/>
              <a:ext cx="590040" cy="69480"/>
            </p14:xfrm>
          </p:contentPart>
        </mc:Choice>
        <mc:Fallback xmlns="">
          <p:pic>
            <p:nvPicPr>
              <p:cNvPr id="10" name="Tinta 9">
                <a:extLst>
                  <a:ext uri="{FF2B5EF4-FFF2-40B4-BE49-F238E27FC236}">
                    <a16:creationId xmlns:a16="http://schemas.microsoft.com/office/drawing/2014/main" id="{8C7CA023-F314-614B-FC23-22F416CC4400}"/>
                  </a:ext>
                </a:extLst>
              </p:cNvPr>
              <p:cNvPicPr/>
              <p:nvPr/>
            </p:nvPicPr>
            <p:blipFill>
              <a:blip r:embed="rId7"/>
              <a:stretch>
                <a:fillRect/>
              </a:stretch>
            </p:blipFill>
            <p:spPr>
              <a:xfrm>
                <a:off x="9698933" y="5880133"/>
                <a:ext cx="715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Tinta 10">
                <a:extLst>
                  <a:ext uri="{FF2B5EF4-FFF2-40B4-BE49-F238E27FC236}">
                    <a16:creationId xmlns:a16="http://schemas.microsoft.com/office/drawing/2014/main" xmlns="" id="{622B30D0-0A25-B03D-7811-19502F7B9DDE}"/>
                  </a:ext>
                </a:extLst>
              </p14:cNvPr>
              <p14:cNvContentPartPr/>
              <p14:nvPr/>
            </p14:nvContentPartPr>
            <p14:xfrm>
              <a:off x="9468533" y="5271013"/>
              <a:ext cx="23040" cy="731520"/>
            </p14:xfrm>
          </p:contentPart>
        </mc:Choice>
        <mc:Fallback xmlns="">
          <p:pic>
            <p:nvPicPr>
              <p:cNvPr id="11" name="Tinta 10">
                <a:extLst>
                  <a:ext uri="{FF2B5EF4-FFF2-40B4-BE49-F238E27FC236}">
                    <a16:creationId xmlns:a16="http://schemas.microsoft.com/office/drawing/2014/main" id="{622B30D0-0A25-B03D-7811-19502F7B9DDE}"/>
                  </a:ext>
                </a:extLst>
              </p:cNvPr>
              <p:cNvPicPr/>
              <p:nvPr/>
            </p:nvPicPr>
            <p:blipFill>
              <a:blip r:embed="rId9"/>
              <a:stretch>
                <a:fillRect/>
              </a:stretch>
            </p:blipFill>
            <p:spPr>
              <a:xfrm>
                <a:off x="9405533" y="5208373"/>
                <a:ext cx="148680" cy="857160"/>
              </a:xfrm>
              <a:prstGeom prst="rect">
                <a:avLst/>
              </a:prstGeom>
            </p:spPr>
          </p:pic>
        </mc:Fallback>
      </mc:AlternateContent>
    </p:spTree>
    <p:extLst>
      <p:ext uri="{BB962C8B-B14F-4D97-AF65-F5344CB8AC3E}">
        <p14:creationId xmlns:p14="http://schemas.microsoft.com/office/powerpoint/2010/main" val="204829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004732627"/>
              </p:ext>
            </p:extLst>
          </p:nvPr>
        </p:nvGraphicFramePr>
        <p:xfrm>
          <a:off x="202528" y="209338"/>
          <a:ext cx="11652587" cy="6035040"/>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394686">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12: Pega-pega</a:t>
                      </a:r>
                      <a:endParaRPr lang="pt-BR" sz="4400" dirty="0">
                        <a:latin typeface="Gabriola" panose="04040605051002020D02" pitchFamily="82" charset="0"/>
                      </a:endParaRPr>
                    </a:p>
                  </a:txBody>
                  <a:tcPr/>
                </a:tc>
                <a:extLst>
                  <a:ext uri="{0D108BD9-81ED-4DB2-BD59-A6C34878D82A}">
                    <a16:rowId xmlns:a16="http://schemas.microsoft.com/office/drawing/2014/main" xmlns="" val="1555680935"/>
                  </a:ext>
                </a:extLst>
              </a:tr>
              <a:tr h="1741260">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Delimite um espaço para a atividade, onde um aluno será designado </a:t>
                      </a:r>
                    </a:p>
                    <a:p>
                      <a:pPr algn="just"/>
                      <a:r>
                        <a:rPr lang="pt-BR" sz="2000" b="0" i="0" u="none" strike="noStrike" kern="1200" baseline="0" dirty="0">
                          <a:solidFill>
                            <a:schemeClr val="tx1"/>
                          </a:solidFill>
                          <a:latin typeface="Gabriola" panose="04040605051002020D02" pitchFamily="82" charset="0"/>
                          <a:ea typeface="+mn-ea"/>
                          <a:cs typeface="+mn-cs"/>
                        </a:rPr>
                        <a:t>1. como "pegador".</a:t>
                      </a:r>
                    </a:p>
                    <a:p>
                      <a:pPr algn="just"/>
                      <a:r>
                        <a:rPr lang="pt-BR" sz="2000" b="0" i="0" u="none" strike="noStrike" kern="1200" baseline="0" dirty="0">
                          <a:solidFill>
                            <a:schemeClr val="tx1"/>
                          </a:solidFill>
                          <a:latin typeface="Gabriola" panose="04040605051002020D02" pitchFamily="82" charset="0"/>
                          <a:ea typeface="+mn-ea"/>
                          <a:cs typeface="+mn-cs"/>
                        </a:rPr>
                        <a:t>2. O objetivo é tentar tocar a mão de outros alunos, que serão chamados de "fugitivos".</a:t>
                      </a:r>
                    </a:p>
                    <a:p>
                      <a:pPr algn="just"/>
                      <a:r>
                        <a:rPr lang="pt-BR" sz="2000" b="0" i="0" u="none" strike="noStrike" kern="1200" baseline="0" dirty="0">
                          <a:solidFill>
                            <a:schemeClr val="tx1"/>
                          </a:solidFill>
                          <a:latin typeface="Gabriola" panose="04040605051002020D02" pitchFamily="82" charset="0"/>
                          <a:ea typeface="+mn-ea"/>
                          <a:cs typeface="+mn-cs"/>
                        </a:rPr>
                        <a:t>3. O aluno tocado se tornará o novo "pegador". Antes de começar, questione os alunos se sabem o significado da palavra "fugitivo".</a:t>
                      </a:r>
                    </a:p>
                    <a:p>
                      <a:pPr algn="just"/>
                      <a:r>
                        <a:rPr lang="pt-BR" sz="2000" b="0" i="0" u="none" strike="noStrike" kern="1200" baseline="0" dirty="0">
                          <a:solidFill>
                            <a:schemeClr val="tx1"/>
                          </a:solidFill>
                          <a:latin typeface="Gabriola" panose="04040605051002020D02" pitchFamily="82" charset="0"/>
                          <a:ea typeface="+mn-ea"/>
                          <a:cs typeface="+mn-cs"/>
                        </a:rPr>
                        <a:t>4. Repita a mesma atividade, mas agora reduza pela metade o espaço designado.</a:t>
                      </a:r>
                    </a:p>
                    <a:p>
                      <a:pPr algn="just"/>
                      <a:r>
                        <a:rPr lang="pt-BR" sz="2000" b="0" i="0" u="none" strike="noStrike" kern="1200" baseline="0" dirty="0">
                          <a:solidFill>
                            <a:schemeClr val="tx1"/>
                          </a:solidFill>
                          <a:latin typeface="Gabriola" panose="04040605051002020D02" pitchFamily="82" charset="0"/>
                          <a:ea typeface="+mn-ea"/>
                          <a:cs typeface="+mn-cs"/>
                        </a:rPr>
                        <a:t>5. Novamente, repita a atividade, mas agora o "pegador" terá uma bola leve para arremessar nos "fugitivos". Aquele atingido pela bola se torna o novo "pegador".</a:t>
                      </a:r>
                    </a:p>
                    <a:p>
                      <a:pPr algn="just"/>
                      <a:r>
                        <a:rPr lang="pt-BR" sz="2000" b="0" i="0" u="none" strike="noStrike" kern="1200" baseline="0" dirty="0">
                          <a:solidFill>
                            <a:schemeClr val="tx1"/>
                          </a:solidFill>
                          <a:latin typeface="Gabriola" panose="04040605051002020D02" pitchFamily="82" charset="0"/>
                          <a:ea typeface="+mn-ea"/>
                          <a:cs typeface="+mn-cs"/>
                        </a:rPr>
                        <a:t>6. Mantenha a atividade, mas agora com 2 ou 3 "pegadores".</a:t>
                      </a:r>
                    </a:p>
                    <a:p>
                      <a:pPr algn="just"/>
                      <a:r>
                        <a:rPr lang="pt-BR" sz="2000" b="0" i="0" u="none" strike="noStrike" kern="1200" baseline="0" dirty="0">
                          <a:solidFill>
                            <a:schemeClr val="tx1"/>
                          </a:solidFill>
                          <a:latin typeface="Gabriola" panose="04040605051002020D02" pitchFamily="82" charset="0"/>
                          <a:ea typeface="+mn-ea"/>
                          <a:cs typeface="+mn-cs"/>
                        </a:rPr>
                        <a:t>7. Repita a atividade, mas agora com 2 "pegadores", sendo 1 menino e 1 menina. O "pegador" menino só pode tocar em outro menino, e a "pegadora" menina só pode tocar em outra menina.</a:t>
                      </a:r>
                    </a:p>
                    <a:p>
                      <a:pPr algn="just"/>
                      <a:r>
                        <a:rPr lang="pt-BR" sz="2000" b="0" i="0" u="none" strike="noStrike" kern="1200" baseline="0" dirty="0">
                          <a:solidFill>
                            <a:schemeClr val="tx1"/>
                          </a:solidFill>
                          <a:latin typeface="Gabriola" panose="04040605051002020D02" pitchFamily="82" charset="0"/>
                          <a:ea typeface="+mn-ea"/>
                          <a:cs typeface="+mn-cs"/>
                        </a:rPr>
                        <a:t>Continue a atividade, mas agora permitindo que o "pegador" menino toque apenas na "pegadora“ menina, e vice-versa.</a:t>
                      </a:r>
                    </a:p>
                  </a:txBody>
                  <a:tcPr/>
                </a:tc>
                <a:extLst>
                  <a:ext uri="{0D108BD9-81ED-4DB2-BD59-A6C34878D82A}">
                    <a16:rowId xmlns:a16="http://schemas.microsoft.com/office/drawing/2014/main" xmlns="" val="3743554827"/>
                  </a:ext>
                </a:extLst>
              </a:tr>
              <a:tr h="833147">
                <a:tc>
                  <a:txBody>
                    <a:bodyPr/>
                    <a:lstStyle/>
                    <a:p>
                      <a:r>
                        <a:rPr lang="pt-BR" sz="2000" b="1" i="0" u="none" strike="noStrike" kern="1200" baseline="0" dirty="0">
                          <a:solidFill>
                            <a:schemeClr val="tx1"/>
                          </a:solidFill>
                          <a:latin typeface="Gabriola" panose="04040605051002020D02" pitchFamily="82" charset="0"/>
                          <a:ea typeface="+mn-ea"/>
                          <a:cs typeface="+mn-cs"/>
                        </a:rPr>
                        <a:t>Adaptação metodológica da aula: </a:t>
                      </a:r>
                    </a:p>
                    <a:p>
                      <a:pPr algn="just"/>
                      <a:r>
                        <a:rPr lang="pt-BR" sz="2000" b="0" i="0" u="none" strike="noStrike" kern="1200" baseline="0" dirty="0">
                          <a:solidFill>
                            <a:schemeClr val="tx1"/>
                          </a:solidFill>
                          <a:latin typeface="Gabriola" panose="04040605051002020D02" pitchFamily="82" charset="0"/>
                          <a:ea typeface="+mn-ea"/>
                          <a:cs typeface="+mn-cs"/>
                        </a:rPr>
                        <a:t>Para o aluno cadeirante, o professor pode auxiliá-lo empurrando a cadeira no momento em que ele estiver tentando alcançar outro aluno. Além disso, pode-se utilizar um Espaguete Arktus, conhecido como "macarrão de piscina", cortado ao meio, para facilitar o alcance do aluno sem a necessidade de se aproximar muito com a cadeira. Para pegar a bola do chão utilizar a configuração 4 do material.</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259049">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0" i="0" u="none" strike="noStrike" kern="1200" baseline="0" dirty="0">
                          <a:solidFill>
                            <a:schemeClr val="tx1"/>
                          </a:solidFill>
                          <a:latin typeface="Gabriola" panose="04040605051002020D02" pitchFamily="82" charset="0"/>
                          <a:ea typeface="+mn-ea"/>
                          <a:cs typeface="+mn-cs"/>
                        </a:rPr>
                        <a:t>Espaguete Arktus e configuração 4 do material em anexo.</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420614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681631098"/>
              </p:ext>
            </p:extLst>
          </p:nvPr>
        </p:nvGraphicFramePr>
        <p:xfrm>
          <a:off x="202528" y="233444"/>
          <a:ext cx="11652587" cy="5120640"/>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461093">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13: Pega rabo</a:t>
                      </a:r>
                      <a:endParaRPr lang="pt-BR" sz="4400" dirty="0">
                        <a:latin typeface="Gabriola" panose="04040605051002020D02" pitchFamily="82" charset="0"/>
                      </a:endParaRPr>
                    </a:p>
                  </a:txBody>
                  <a:tcPr/>
                </a:tc>
                <a:extLst>
                  <a:ext uri="{0D108BD9-81ED-4DB2-BD59-A6C34878D82A}">
                    <a16:rowId xmlns:a16="http://schemas.microsoft.com/office/drawing/2014/main" xmlns="" val="1555680935"/>
                  </a:ext>
                </a:extLst>
              </a:tr>
              <a:tr h="2284187">
                <a:tc>
                  <a:txBody>
                    <a:bodyPr/>
                    <a:lstStyle/>
                    <a:p>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No primeiro momento, as crianças serão divididas em dois grupos de mesma quantidade, sendo um grupo de pegadores e outro de fugitivos.</a:t>
                      </a:r>
                    </a:p>
                    <a:p>
                      <a:pPr algn="just"/>
                      <a:r>
                        <a:rPr lang="pt-BR" sz="2000" b="0" i="0" u="none" strike="noStrike" kern="1200" baseline="0" dirty="0">
                          <a:solidFill>
                            <a:schemeClr val="tx1"/>
                          </a:solidFill>
                          <a:latin typeface="Gabriola" panose="04040605051002020D02" pitchFamily="82" charset="0"/>
                          <a:ea typeface="+mn-ea"/>
                          <a:cs typeface="+mn-cs"/>
                        </a:rPr>
                        <a:t>1. Os fugitivos devem colocar um rabo confeccionado de barbante ou TNT, assemelhando-se a uma cauda. Em seguida, eles devem dispersar-se pela quadra, enquanto os pegadores têm um tempo determinado para arrancar os rabos de todos sem segurar nenhuma criança.</a:t>
                      </a:r>
                    </a:p>
                    <a:p>
                      <a:pPr algn="just"/>
                      <a:r>
                        <a:rPr lang="pt-BR" sz="2000" b="0" i="0" u="none" strike="noStrike" kern="1200" baseline="0" dirty="0">
                          <a:solidFill>
                            <a:schemeClr val="tx1"/>
                          </a:solidFill>
                          <a:latin typeface="Gabriola" panose="04040605051002020D02" pitchFamily="82" charset="0"/>
                          <a:ea typeface="+mn-ea"/>
                          <a:cs typeface="+mn-cs"/>
                        </a:rPr>
                        <a:t>2. Ao concluírem, registre o tempo e invertam-se as equipes. Os fugitivos tornam-se pegadores e vice-versa. Vence a equipe que conseguir arrancar todos os rabos no menor tempo.</a:t>
                      </a:r>
                    </a:p>
                    <a:p>
                      <a:pPr algn="just"/>
                      <a:r>
                        <a:rPr lang="pt-BR" sz="2000" b="0" i="0" u="none" strike="noStrike" kern="1200" baseline="0" dirty="0">
                          <a:solidFill>
                            <a:schemeClr val="tx1"/>
                          </a:solidFill>
                          <a:latin typeface="Gabriola" panose="04040605051002020D02" pitchFamily="82" charset="0"/>
                          <a:ea typeface="+mn-ea"/>
                          <a:cs typeface="+mn-cs"/>
                        </a:rPr>
                        <a:t>3. No segundo momento, todos ganham rabos e correm na tentativa de arrancar quantos conseguirem. O vencedor é aquele que arrancar o maior número de rabos.</a:t>
                      </a:r>
                    </a:p>
                  </a:txBody>
                  <a:tcPr/>
                </a:tc>
                <a:extLst>
                  <a:ext uri="{0D108BD9-81ED-4DB2-BD59-A6C34878D82A}">
                    <a16:rowId xmlns:a16="http://schemas.microsoft.com/office/drawing/2014/main" xmlns="" val="3743554827"/>
                  </a:ext>
                </a:extLst>
              </a:tr>
              <a:tr h="1492388">
                <a:tc>
                  <a:txBody>
                    <a:bodyPr/>
                    <a:lstStyle/>
                    <a:p>
                      <a:r>
                        <a:rPr lang="pt-BR" sz="2000" b="1" i="0" u="none" strike="noStrike" kern="1200" baseline="0" dirty="0">
                          <a:solidFill>
                            <a:schemeClr val="tx1"/>
                          </a:solidFill>
                          <a:latin typeface="Gabriola" panose="04040605051002020D02" pitchFamily="82" charset="0"/>
                          <a:ea typeface="+mn-ea"/>
                          <a:cs typeface="+mn-cs"/>
                        </a:rPr>
                        <a:t>Adaptação metodológica da aula: </a:t>
                      </a:r>
                    </a:p>
                    <a:p>
                      <a:pPr algn="just"/>
                      <a:r>
                        <a:rPr lang="pt-BR" sz="2000" b="0" i="0" u="none" strike="noStrike" kern="1200" baseline="0" dirty="0">
                          <a:solidFill>
                            <a:schemeClr val="tx1"/>
                          </a:solidFill>
                          <a:latin typeface="Gabriola" panose="04040605051002020D02" pitchFamily="82" charset="0"/>
                          <a:ea typeface="+mn-ea"/>
                          <a:cs typeface="+mn-cs"/>
                        </a:rPr>
                        <a:t>Para a aluna cadeirante, utilize a haste de PVC mencionada em atividades anteriores, mas com apenas uma extensão para não ficar muito longa. Na ponta, coloque EVA para proteção em caso de contato. Fixe uma "bola" de fita crepe com o lado adesivo para fora, que será usada para tentar prender o TNT dos outros alunos. Se conseguir prender, o aluno deve entregar o TNT. O TNT da aluna cadeirante deve ser fixado em uma das manoplas para que os demais alunos possam ter acesso, e o professor possa empurrar a cadeira.</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325477">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Haste de PVC na configuração 3.</a:t>
                      </a:r>
                      <a:endParaRPr lang="pt-BR" sz="2000" b="1" i="0" u="none" strike="noStrike" kern="1200" baseline="0" dirty="0">
                        <a:solidFill>
                          <a:schemeClr val="tx1"/>
                        </a:solidFill>
                        <a:latin typeface="Gabriola" panose="04040605051002020D02" pitchFamily="82" charset="0"/>
                        <a:ea typeface="+mn-ea"/>
                        <a:cs typeface="+mn-cs"/>
                      </a:endParaRP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25</a:t>
            </a:r>
          </a:p>
        </p:txBody>
      </p:sp>
      <p:pic>
        <p:nvPicPr>
          <p:cNvPr id="4098" name="Picture 2" descr="LudicAção: 21. ARRANCA RABO">
            <a:extLst>
              <a:ext uri="{FF2B5EF4-FFF2-40B4-BE49-F238E27FC236}">
                <a16:creationId xmlns:a16="http://schemas.microsoft.com/office/drawing/2014/main" xmlns="" id="{9DE44DAA-2346-D137-5364-197BA0FBB2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23" b="-1"/>
          <a:stretch/>
        </p:blipFill>
        <p:spPr bwMode="auto">
          <a:xfrm>
            <a:off x="8679286" y="4952798"/>
            <a:ext cx="3175830" cy="167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82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913840516"/>
              </p:ext>
            </p:extLst>
          </p:nvPr>
        </p:nvGraphicFramePr>
        <p:xfrm>
          <a:off x="202528" y="233444"/>
          <a:ext cx="11652587" cy="4206240"/>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55372">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14: Peteca sentado</a:t>
                      </a:r>
                      <a:endParaRPr lang="pt-BR" sz="4400" dirty="0">
                        <a:latin typeface="Gabriola" panose="04040605051002020D02" pitchFamily="82" charset="0"/>
                      </a:endParaRPr>
                    </a:p>
                  </a:txBody>
                  <a:tcPr/>
                </a:tc>
                <a:extLst>
                  <a:ext uri="{0D108BD9-81ED-4DB2-BD59-A6C34878D82A}">
                    <a16:rowId xmlns:a16="http://schemas.microsoft.com/office/drawing/2014/main" xmlns="" val="1555680935"/>
                  </a:ext>
                </a:extLst>
              </a:tr>
              <a:tr h="2133798">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0" i="0" u="none" strike="noStrike" kern="1200" baseline="0" dirty="0">
                          <a:solidFill>
                            <a:schemeClr val="tx1"/>
                          </a:solidFill>
                          <a:latin typeface="Gabriola" panose="04040605051002020D02" pitchFamily="82" charset="0"/>
                          <a:ea typeface="+mn-ea"/>
                          <a:cs typeface="+mn-cs"/>
                        </a:rPr>
                        <a:t>1. O professor deve amarrar uma corda de um poste de voleibol ao outro, a uma altura de 80 cm do chão, ou utilizar uma rede de voleibol. Os alunos, divididos em dois grupos, devem se sentar neste espaço demarcado pela corda ou rede, até a linha dos 3 m da quadra de voleibol.</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0" i="0" u="none" strike="noStrike" kern="1200" baseline="0" dirty="0">
                          <a:solidFill>
                            <a:schemeClr val="tx1"/>
                          </a:solidFill>
                          <a:latin typeface="Gabriola" panose="04040605051002020D02" pitchFamily="82" charset="0"/>
                          <a:ea typeface="+mn-ea"/>
                          <a:cs typeface="+mn-cs"/>
                        </a:rPr>
                        <a:t>2. O saque será realizado a partir do local em que o aluno se encontra. Pontua quem arremessar a peteca com as mãos e ela cair no chão da quadra adversária. O time adversário, para evitar isso, pode se arrastar com o quadril no chão, utilizando os braços para tentar segurar a peteca e devolvê-la à quadra adversária, buscando marcar seu ponto.</a:t>
                      </a:r>
                    </a:p>
                    <a:p>
                      <a:pPr algn="just"/>
                      <a:r>
                        <a:rPr lang="pt-BR" sz="2000" b="0" i="0" u="none" strike="noStrike" kern="1200" baseline="0" dirty="0">
                          <a:solidFill>
                            <a:schemeClr val="tx1"/>
                          </a:solidFill>
                          <a:latin typeface="Gabriola" panose="04040605051002020D02" pitchFamily="82" charset="0"/>
                          <a:ea typeface="+mn-ea"/>
                          <a:cs typeface="+mn-cs"/>
                        </a:rPr>
                        <a:t>3. Vence a equipe que conquistar dois sets de 10 pontos cada, mudando de quadra ao final de cada set.</a:t>
                      </a:r>
                    </a:p>
                  </a:txBody>
                  <a:tcPr/>
                </a:tc>
                <a:extLst>
                  <a:ext uri="{0D108BD9-81ED-4DB2-BD59-A6C34878D82A}">
                    <a16:rowId xmlns:a16="http://schemas.microsoft.com/office/drawing/2014/main" xmlns="" val="3743554827"/>
                  </a:ext>
                </a:extLst>
              </a:tr>
              <a:tr h="964594">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Adaptação metodológica da aula: </a:t>
                      </a:r>
                      <a:r>
                        <a:rPr lang="pt-BR" sz="2000" b="0" i="0" u="none" strike="noStrike" kern="1200" baseline="0" dirty="0">
                          <a:solidFill>
                            <a:schemeClr val="tx1"/>
                          </a:solidFill>
                          <a:latin typeface="Gabriola" panose="04040605051002020D02" pitchFamily="82" charset="0"/>
                          <a:ea typeface="+mn-ea"/>
                          <a:cs typeface="+mn-cs"/>
                        </a:rPr>
                        <a:t>Para a aluna cadeirante, avalie a sua condição específica para determinar a viabilidade de participar no chão junto aos outros alunos. Caso não seja possível, ela pode realizar a atividade na cadeira, e alguém do time adversário pode estar sentado em uma cadeira para nivelar as condições.</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379992">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1" u="none" strike="noStrike" kern="1200" baseline="0" dirty="0">
                          <a:latin typeface="Gabriola" panose="04040605051002020D02" pitchFamily="82" charset="0"/>
                        </a:rPr>
                        <a:t>para adaptação</a:t>
                      </a:r>
                      <a:r>
                        <a:rPr lang="pt-BR" sz="2000" b="1" i="0" u="none" strike="noStrike" kern="1200" baseline="0" dirty="0">
                          <a:solidFill>
                            <a:schemeClr val="tx1"/>
                          </a:solidFill>
                          <a:latin typeface="Gabriola" panose="04040605051002020D02" pitchFamily="82" charset="0"/>
                          <a:ea typeface="+mn-ea"/>
                          <a:cs typeface="+mn-cs"/>
                        </a:rPr>
                        <a:t>: </a:t>
                      </a:r>
                      <a:r>
                        <a:rPr lang="pt-BR" sz="2000" b="0" i="0" u="none" strike="noStrike" kern="1200" baseline="0" dirty="0">
                          <a:solidFill>
                            <a:schemeClr val="tx1"/>
                          </a:solidFill>
                          <a:latin typeface="Gabriola" panose="04040605051002020D02" pitchFamily="82" charset="0"/>
                          <a:ea typeface="+mn-ea"/>
                          <a:cs typeface="+mn-cs"/>
                        </a:rPr>
                        <a:t>não apresenta necessidade de adaptação exclusiva.</a:t>
                      </a: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26</a:t>
            </a:r>
          </a:p>
        </p:txBody>
      </p:sp>
      <p:pic>
        <p:nvPicPr>
          <p:cNvPr id="5122" name="Picture 2" descr="Crie uma ilustração de alunos do 2º ano do ensino fundamental, jogando peteca sentados no chão de uma quadra de voleibol">
            <a:extLst>
              <a:ext uri="{FF2B5EF4-FFF2-40B4-BE49-F238E27FC236}">
                <a16:creationId xmlns:a16="http://schemas.microsoft.com/office/drawing/2014/main" xmlns="" id="{5C8F0EDE-B821-3018-8EDA-5FF865F37C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3399" y="4033252"/>
            <a:ext cx="2431715" cy="243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00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p:cNvGraphicFramePr>
            <a:graphicFrameLocks noGrp="1"/>
          </p:cNvGraphicFramePr>
          <p:nvPr>
            <p:extLst>
              <p:ext uri="{D42A27DB-BD31-4B8C-83A1-F6EECF244321}">
                <p14:modId xmlns:p14="http://schemas.microsoft.com/office/powerpoint/2010/main" val="1831128416"/>
              </p:ext>
            </p:extLst>
          </p:nvPr>
        </p:nvGraphicFramePr>
        <p:xfrm>
          <a:off x="202528" y="233444"/>
          <a:ext cx="11652587" cy="4815840"/>
        </p:xfrm>
        <a:graphic>
          <a:graphicData uri="http://schemas.openxmlformats.org/drawingml/2006/table">
            <a:tbl>
              <a:tblPr firstRow="1" bandRow="1">
                <a:tableStyleId>{72833802-FEF1-4C79-8D5D-14CF1EAF98D9}</a:tableStyleId>
              </a:tblPr>
              <a:tblGrid>
                <a:gridCol w="11652587">
                  <a:extLst>
                    <a:ext uri="{9D8B030D-6E8A-4147-A177-3AD203B41FA5}">
                      <a16:colId xmlns:a16="http://schemas.microsoft.com/office/drawing/2014/main" xmlns="" val="97090521"/>
                    </a:ext>
                  </a:extLst>
                </a:gridCol>
              </a:tblGrid>
              <a:tr h="536382">
                <a:tc>
                  <a:txBody>
                    <a:bodyPr/>
                    <a:lstStyle/>
                    <a:p>
                      <a:pPr algn="ctr"/>
                      <a:r>
                        <a:rPr lang="pt-BR" sz="3200" b="0" i="0" u="none" strike="noStrike" kern="1200" baseline="0" dirty="0">
                          <a:solidFill>
                            <a:schemeClr val="bg1"/>
                          </a:solidFill>
                          <a:latin typeface="Gabriola" panose="04040605051002020D02" pitchFamily="82" charset="0"/>
                          <a:ea typeface="+mn-ea"/>
                          <a:cs typeface="+mn-cs"/>
                        </a:rPr>
                        <a:t>Jogo 15: Queimada individual</a:t>
                      </a:r>
                      <a:endParaRPr lang="pt-BR" sz="6000" dirty="0">
                        <a:latin typeface="Gabriola" panose="04040605051002020D02" pitchFamily="82" charset="0"/>
                      </a:endParaRPr>
                    </a:p>
                  </a:txBody>
                  <a:tcPr/>
                </a:tc>
                <a:extLst>
                  <a:ext uri="{0D108BD9-81ED-4DB2-BD59-A6C34878D82A}">
                    <a16:rowId xmlns:a16="http://schemas.microsoft.com/office/drawing/2014/main" xmlns="" val="1555680935"/>
                  </a:ext>
                </a:extLst>
              </a:tr>
              <a:tr h="2060837">
                <a:tc>
                  <a:txBody>
                    <a:bodyPr/>
                    <a:lstStyle/>
                    <a:p>
                      <a:pPr algn="just"/>
                      <a:r>
                        <a:rPr lang="pt-BR" sz="2000" b="1" i="0" u="none" strike="noStrike" kern="1200" baseline="0" dirty="0">
                          <a:solidFill>
                            <a:schemeClr val="tx1"/>
                          </a:solidFill>
                          <a:latin typeface="Gabriola" panose="04040605051002020D02" pitchFamily="82" charset="0"/>
                          <a:ea typeface="+mn-ea"/>
                          <a:cs typeface="+mn-cs"/>
                        </a:rPr>
                        <a:t>Descrição:</a:t>
                      </a:r>
                    </a:p>
                    <a:p>
                      <a:pPr algn="just"/>
                      <a:r>
                        <a:rPr lang="pt-BR" sz="2000" b="0" i="0" u="none" strike="noStrike" kern="1200" baseline="0" dirty="0">
                          <a:solidFill>
                            <a:schemeClr val="tx1"/>
                          </a:solidFill>
                          <a:latin typeface="Gabriola" panose="04040605051002020D02" pitchFamily="82" charset="0"/>
                          <a:ea typeface="+mn-ea"/>
                          <a:cs typeface="+mn-cs"/>
                        </a:rPr>
                        <a:t>1. O jogo ocorre na quadra, onde a criança deve conseguir pegar a bola e, ao tê-la em sua posse, tentar "queimar" as demais crianças, acertando a bola nelas.</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0" i="0" u="none" strike="noStrike" kern="1200" baseline="0" dirty="0">
                          <a:solidFill>
                            <a:schemeClr val="tx1"/>
                          </a:solidFill>
                          <a:latin typeface="Gabriola" panose="04040605051002020D02" pitchFamily="82" charset="0"/>
                          <a:ea typeface="+mn-ea"/>
                          <a:cs typeface="+mn-cs"/>
                        </a:rPr>
                        <a:t>2. A criança com a bola não pode dar nenhum passo, enquanto as outras crianças têm permissão para se movimentar pelo espaço delimitado.</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0" i="0" u="none" strike="noStrike" kern="1200" baseline="0" dirty="0">
                          <a:solidFill>
                            <a:schemeClr val="tx1"/>
                          </a:solidFill>
                          <a:latin typeface="Gabriola" panose="04040605051002020D02" pitchFamily="82" charset="0"/>
                          <a:ea typeface="+mn-ea"/>
                          <a:cs typeface="+mn-cs"/>
                        </a:rPr>
                        <a:t>3. A criança "queima" alguém ao jogar a bola e acertar diretamente outra criança. Se a bola cair no chão, qualquer criança pode pegá-la, e assim que dominar a bola, deve tentar "queimar" as demais.</a:t>
                      </a:r>
                    </a:p>
                    <a:p>
                      <a:pPr algn="just"/>
                      <a:r>
                        <a:rPr lang="pt-BR" sz="2000" b="0" i="0" u="none" strike="noStrike" kern="1200" baseline="0" dirty="0">
                          <a:solidFill>
                            <a:schemeClr val="tx1"/>
                          </a:solidFill>
                          <a:latin typeface="Gabriola" panose="04040605051002020D02" pitchFamily="82" charset="0"/>
                          <a:ea typeface="+mn-ea"/>
                          <a:cs typeface="+mn-cs"/>
                        </a:rPr>
                        <a:t>4. Quem for queimado deverá se sentar-se no chão e tentar encostar em alguém para queimar e se levantar.</a:t>
                      </a:r>
                    </a:p>
                  </a:txBody>
                  <a:tcPr/>
                </a:tc>
                <a:extLst>
                  <a:ext uri="{0D108BD9-81ED-4DB2-BD59-A6C34878D82A}">
                    <a16:rowId xmlns:a16="http://schemas.microsoft.com/office/drawing/2014/main" xmlns="" val="3743554827"/>
                  </a:ext>
                </a:extLst>
              </a:tr>
              <a:tr h="1213918">
                <a:tc>
                  <a:txBody>
                    <a:bodyPr/>
                    <a:lstStyle/>
                    <a:p>
                      <a:r>
                        <a:rPr lang="pt-BR" sz="2000" b="1" i="0" u="none" strike="noStrike" kern="1200" baseline="0" dirty="0">
                          <a:solidFill>
                            <a:schemeClr val="tx1"/>
                          </a:solidFill>
                          <a:latin typeface="Gabriola" panose="04040605051002020D02" pitchFamily="82" charset="0"/>
                          <a:ea typeface="+mn-ea"/>
                          <a:cs typeface="+mn-cs"/>
                        </a:rPr>
                        <a:t>Adaptação metodológica da aula: </a:t>
                      </a:r>
                    </a:p>
                    <a:p>
                      <a:pPr algn="just"/>
                      <a:r>
                        <a:rPr lang="pt-BR" sz="2000" b="0" i="0" u="none" strike="noStrike" kern="1200" baseline="0" dirty="0">
                          <a:solidFill>
                            <a:schemeClr val="tx1"/>
                          </a:solidFill>
                          <a:latin typeface="Gabriola" panose="04040605051002020D02" pitchFamily="82" charset="0"/>
                          <a:ea typeface="+mn-ea"/>
                          <a:cs typeface="+mn-cs"/>
                        </a:rPr>
                        <a:t>Para a aluna cadeirante, será permitido queimar nas rodas. Ela pode utilizar outras partes da cadeira para se defender. Para pegar a bola do chão, o professor que estará próximo pode auxiliar, empurrando se necessário. O aluno poderá utilizar a ferramenta desenvolvida para pegar a bola no chão ou o professor pega a bola e a entrega para que o aluno possa realizar o arremesso. Essa adaptação visa garantir a participação ativa da aluna na atividade, ajustando as regras para acomodar suas necessidades específicas.</a:t>
                      </a:r>
                      <a:endParaRPr lang="pt-BR" sz="2000" dirty="0">
                        <a:latin typeface="Gabriola" panose="04040605051002020D02" pitchFamily="82" charset="0"/>
                      </a:endParaRPr>
                    </a:p>
                  </a:txBody>
                  <a:tcPr/>
                </a:tc>
                <a:extLst>
                  <a:ext uri="{0D108BD9-81ED-4DB2-BD59-A6C34878D82A}">
                    <a16:rowId xmlns:a16="http://schemas.microsoft.com/office/drawing/2014/main" xmlns="" val="3911445562"/>
                  </a:ext>
                </a:extLst>
              </a:tr>
              <a:tr h="366998">
                <a:tc>
                  <a:txBody>
                    <a:bodyPr/>
                    <a:lstStyle/>
                    <a:p>
                      <a:r>
                        <a:rPr lang="pt-BR" sz="2000" b="1" i="0" u="none" strike="noStrike" kern="1200" baseline="0" dirty="0">
                          <a:solidFill>
                            <a:schemeClr val="tx1"/>
                          </a:solidFill>
                          <a:latin typeface="Gabriola" panose="04040605051002020D02" pitchFamily="82" charset="0"/>
                          <a:ea typeface="+mn-ea"/>
                          <a:cs typeface="+mn-cs"/>
                        </a:rPr>
                        <a:t>Recursos materiais: </a:t>
                      </a:r>
                      <a:r>
                        <a:rPr lang="pt-BR" sz="2000" b="0" i="0" u="none" strike="noStrike" kern="1200" baseline="0" dirty="0">
                          <a:solidFill>
                            <a:schemeClr val="tx1"/>
                          </a:solidFill>
                          <a:latin typeface="Gabriola" panose="04040605051002020D02" pitchFamily="82" charset="0"/>
                          <a:ea typeface="+mn-ea"/>
                          <a:cs typeface="+mn-cs"/>
                        </a:rPr>
                        <a:t>Material na configuração 4.</a:t>
                      </a:r>
                    </a:p>
                  </a:txBody>
                  <a:tcPr/>
                </a:tc>
                <a:extLst>
                  <a:ext uri="{0D108BD9-81ED-4DB2-BD59-A6C34878D82A}">
                    <a16:rowId xmlns:a16="http://schemas.microsoft.com/office/drawing/2014/main" xmlns="" val="334280797"/>
                  </a:ext>
                </a:extLst>
              </a:tr>
            </a:tbl>
          </a:graphicData>
        </a:graphic>
      </p:graphicFrame>
      <p:sp>
        <p:nvSpPr>
          <p:cNvPr id="6" name="Faixa para Cima 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27</a:t>
            </a:r>
          </a:p>
        </p:txBody>
      </p:sp>
    </p:spTree>
    <p:extLst>
      <p:ext uri="{BB962C8B-B14F-4D97-AF65-F5344CB8AC3E}">
        <p14:creationId xmlns:p14="http://schemas.microsoft.com/office/powerpoint/2010/main" val="52947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PT" sz="4000" dirty="0">
                <a:solidFill>
                  <a:srgbClr val="FF6600"/>
                </a:solidFill>
                <a:latin typeface="Gabriola" panose="04040605051002020D02" pitchFamily="82" charset="0"/>
              </a:rPr>
              <a:t>Construção do material</a:t>
            </a:r>
            <a:endParaRPr lang="pt-BR" sz="72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Espaço Reservado para Conteúdo 2"/>
          <p:cNvSpPr txBox="1">
            <a:spLocks/>
          </p:cNvSpPr>
          <p:nvPr/>
        </p:nvSpPr>
        <p:spPr>
          <a:xfrm>
            <a:off x="260684" y="1106900"/>
            <a:ext cx="11610474" cy="3015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latin typeface="Gabriola" panose="04040605051002020D02" pitchFamily="82" charset="0"/>
              </a:rPr>
              <a:t>Este recurso foi concebido para ser utilizado por alunos que dependem de cadeiras de rodas para locomoção, visando aprimorar sua autonomia em diversas situações comuns durante as aulas de Educação Física. Sua estrutura versátil oferece inúmeras possibilidades, pois pode ser facilmente montada e desmontada, permitindo ao professor ajustá-la conforme o tamanho do aluno e as necessidades específicas de movimento ou atividade a serem desenvolvidas.</a:t>
            </a:r>
          </a:p>
          <a:p>
            <a:pPr marL="0" indent="0" algn="just">
              <a:buNone/>
            </a:pPr>
            <a:r>
              <a:rPr lang="pt-BR" dirty="0">
                <a:latin typeface="Gabriola" panose="04040605051002020D02" pitchFamily="82" charset="0"/>
              </a:rPr>
              <a:t>Além disso, proporciona ao professor a oportunidade de avaliar o uso do recurso e fazer ajustes conforme necessário, sempre mantendo o foco na segurança do aluno e em seus níveis de mobilidade e autonomia.</a:t>
            </a:r>
          </a:p>
        </p:txBody>
      </p:sp>
      <p:sp>
        <p:nvSpPr>
          <p:cNvPr id="7" name="Faixa para Cima 6"/>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28</a:t>
            </a:r>
          </a:p>
        </p:txBody>
      </p:sp>
    </p:spTree>
    <p:extLst>
      <p:ext uri="{BB962C8B-B14F-4D97-AF65-F5344CB8AC3E}">
        <p14:creationId xmlns:p14="http://schemas.microsoft.com/office/powerpoint/2010/main" val="941545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1- Taco para condução de objetos</a:t>
            </a: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Espaço Reservado para Conteúdo 2"/>
          <p:cNvSpPr txBox="1">
            <a:spLocks/>
          </p:cNvSpPr>
          <p:nvPr/>
        </p:nvSpPr>
        <p:spPr>
          <a:xfrm>
            <a:off x="966536" y="1531303"/>
            <a:ext cx="6051885" cy="4756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latin typeface="Gabriola" panose="04040605051002020D02" pitchFamily="82" charset="0"/>
              </a:rPr>
              <a:t>Materiais:</a:t>
            </a:r>
          </a:p>
          <a:p>
            <a:pPr marL="0" indent="0">
              <a:buNone/>
            </a:pPr>
            <a:r>
              <a:rPr lang="pt-BR" dirty="0">
                <a:latin typeface="Gabriola" panose="04040605051002020D02" pitchFamily="82" charset="0"/>
              </a:rPr>
              <a:t>3x Canos PVC de 25mm (15cm),</a:t>
            </a:r>
          </a:p>
          <a:p>
            <a:pPr marL="0" indent="0">
              <a:buNone/>
            </a:pPr>
            <a:r>
              <a:rPr lang="pt-BR" dirty="0">
                <a:latin typeface="Gabriola" panose="04040605051002020D02" pitchFamily="82" charset="0"/>
              </a:rPr>
              <a:t>2x Luvas de PVC de 25 mm,</a:t>
            </a:r>
          </a:p>
          <a:p>
            <a:pPr marL="0" indent="0">
              <a:buNone/>
            </a:pPr>
            <a:r>
              <a:rPr lang="pt-BR" dirty="0">
                <a:latin typeface="Gabriola" panose="04040605051002020D02" pitchFamily="82" charset="0"/>
              </a:rPr>
              <a:t>1x </a:t>
            </a:r>
            <a:r>
              <a:rPr lang="pt-BR" dirty="0" err="1">
                <a:latin typeface="Gabriola" panose="04040605051002020D02" pitchFamily="82" charset="0"/>
              </a:rPr>
              <a:t>Tê</a:t>
            </a:r>
            <a:r>
              <a:rPr lang="pt-BR" dirty="0">
                <a:latin typeface="Gabriola" panose="04040605051002020D02" pitchFamily="82" charset="0"/>
              </a:rPr>
              <a:t> de PVC de 25mm,</a:t>
            </a:r>
          </a:p>
          <a:p>
            <a:pPr marL="0" indent="0">
              <a:buNone/>
            </a:pPr>
            <a:r>
              <a:rPr lang="pt-BR" dirty="0">
                <a:latin typeface="Gabriola" panose="04040605051002020D02" pitchFamily="82" charset="0"/>
              </a:rPr>
              <a:t>2x Cano PVC de 25mm (5 cm),</a:t>
            </a:r>
          </a:p>
          <a:p>
            <a:pPr marL="0" indent="0">
              <a:buNone/>
            </a:pPr>
            <a:r>
              <a:rPr lang="pt-BR" dirty="0">
                <a:latin typeface="Gabriola" panose="04040605051002020D02" pitchFamily="82" charset="0"/>
              </a:rPr>
              <a:t>2x Curva PVC 25mm,</a:t>
            </a:r>
          </a:p>
          <a:p>
            <a:pPr marL="0" indent="0">
              <a:buNone/>
            </a:pPr>
            <a:r>
              <a:rPr lang="pt-BR" dirty="0">
                <a:latin typeface="Gabriola" panose="04040605051002020D02" pitchFamily="82" charset="0"/>
              </a:rPr>
              <a:t>2x Cano PVC de 25mm (10 cm)</a:t>
            </a:r>
          </a:p>
          <a:p>
            <a:pPr marL="0" indent="0">
              <a:buNone/>
            </a:pPr>
            <a:r>
              <a:rPr lang="pt-BR" dirty="0">
                <a:latin typeface="Gabriola" panose="04040605051002020D02" pitchFamily="82" charset="0"/>
              </a:rPr>
              <a:t>2x </a:t>
            </a:r>
            <a:r>
              <a:rPr lang="pt-BR" dirty="0" err="1">
                <a:latin typeface="Gabriola" panose="04040605051002020D02" pitchFamily="82" charset="0"/>
              </a:rPr>
              <a:t>Cap</a:t>
            </a:r>
            <a:r>
              <a:rPr lang="pt-BR" dirty="0">
                <a:latin typeface="Gabriola" panose="04040605051002020D02" pitchFamily="82" charset="0"/>
              </a:rPr>
              <a:t> tampão de 25mm.</a:t>
            </a:r>
          </a:p>
        </p:txBody>
      </p:sp>
      <p:pic>
        <p:nvPicPr>
          <p:cNvPr id="12" name="Image 164"/>
          <p:cNvPicPr/>
          <p:nvPr/>
        </p:nvPicPr>
        <p:blipFill rotWithShape="1">
          <a:blip r:embed="rId2" cstate="print"/>
          <a:srcRect l="35291" r="29082"/>
          <a:stretch/>
        </p:blipFill>
        <p:spPr>
          <a:xfrm>
            <a:off x="8229600" y="1106901"/>
            <a:ext cx="3096125" cy="5358068"/>
          </a:xfrm>
          <a:prstGeom prst="rect">
            <a:avLst/>
          </a:prstGeom>
        </p:spPr>
      </p:pic>
      <p:sp>
        <p:nvSpPr>
          <p:cNvPr id="10" name="Faixa para Cima 9"/>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29</a:t>
            </a:r>
          </a:p>
        </p:txBody>
      </p:sp>
    </p:spTree>
    <p:extLst>
      <p:ext uri="{BB962C8B-B14F-4D97-AF65-F5344CB8AC3E}">
        <p14:creationId xmlns:p14="http://schemas.microsoft.com/office/powerpoint/2010/main" val="14132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72622"/>
            <a:ext cx="12192000" cy="629486"/>
          </a:xfrm>
        </p:spPr>
        <p:txBody>
          <a:bodyPr>
            <a:normAutofit fontScale="90000"/>
          </a:bodyPr>
          <a:lstStyle/>
          <a:p>
            <a:pPr algn="ctr"/>
            <a:r>
              <a:rPr lang="pt-BR" dirty="0">
                <a:solidFill>
                  <a:srgbClr val="FF6600"/>
                </a:solidFill>
                <a:latin typeface="Gabriola" panose="04040605051002020D02" pitchFamily="82" charset="0"/>
              </a:rPr>
              <a:t>Sumário </a:t>
            </a:r>
          </a:p>
        </p:txBody>
      </p:sp>
      <p:cxnSp>
        <p:nvCxnSpPr>
          <p:cNvPr id="9" name="Conector reto 8"/>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719419385"/>
              </p:ext>
            </p:extLst>
          </p:nvPr>
        </p:nvGraphicFramePr>
        <p:xfrm>
          <a:off x="410556" y="2493762"/>
          <a:ext cx="11210467" cy="364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Espaço Reservado para Conteúdo 4"/>
          <p:cNvSpPr txBox="1">
            <a:spLocks/>
          </p:cNvSpPr>
          <p:nvPr/>
        </p:nvSpPr>
        <p:spPr>
          <a:xfrm>
            <a:off x="259943" y="994610"/>
            <a:ext cx="11566358" cy="1499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PT" sz="3000" dirty="0">
                <a:latin typeface="Gabriola" panose="04040605051002020D02" pitchFamily="82" charset="0"/>
              </a:rPr>
              <a:t>Abaixo são apresentados os assuntos que compõem este material.</a:t>
            </a:r>
          </a:p>
          <a:p>
            <a:pPr marL="0" indent="0" algn="ctr">
              <a:buFont typeface="Arial" panose="020B0604020202020204" pitchFamily="34" charset="0"/>
              <a:buNone/>
            </a:pPr>
            <a:r>
              <a:rPr lang="pt-PT" sz="3000" dirty="0">
                <a:latin typeface="Gabriola" panose="04040605051002020D02" pitchFamily="82" charset="0"/>
              </a:rPr>
              <a:t>Cada item é apresentada na sequência em que aparecem neste breve sumário apresentativo.</a:t>
            </a:r>
            <a:endParaRPr lang="pt-BR" sz="3000" dirty="0">
              <a:latin typeface="Gabriola" panose="04040605051002020D02" pitchFamily="82" charset="0"/>
            </a:endParaRPr>
          </a:p>
        </p:txBody>
      </p:sp>
      <p:sp>
        <p:nvSpPr>
          <p:cNvPr id="15" name="Faixa para Cima 14"/>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715838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2- Taco para rebater objetos</a:t>
            </a:r>
            <a:endParaRPr lang="pt-BR" sz="28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pic>
        <p:nvPicPr>
          <p:cNvPr id="11" name="Image 169"/>
          <p:cNvPicPr/>
          <p:nvPr/>
        </p:nvPicPr>
        <p:blipFill rotWithShape="1">
          <a:blip r:embed="rId2" cstate="print"/>
          <a:srcRect r="18037"/>
          <a:stretch/>
        </p:blipFill>
        <p:spPr>
          <a:xfrm>
            <a:off x="6312569" y="1417101"/>
            <a:ext cx="5558589" cy="4542986"/>
          </a:xfrm>
          <a:prstGeom prst="rect">
            <a:avLst/>
          </a:prstGeom>
        </p:spPr>
      </p:pic>
      <p:sp>
        <p:nvSpPr>
          <p:cNvPr id="10" name="Espaço Reservado para Conteúdo 2"/>
          <p:cNvSpPr txBox="1">
            <a:spLocks/>
          </p:cNvSpPr>
          <p:nvPr/>
        </p:nvSpPr>
        <p:spPr>
          <a:xfrm>
            <a:off x="260684" y="1919657"/>
            <a:ext cx="6051885" cy="384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latin typeface="Gabriola" panose="04040605051002020D02" pitchFamily="82" charset="0"/>
              </a:rPr>
              <a:t>Materiais:</a:t>
            </a:r>
          </a:p>
          <a:p>
            <a:pPr marL="0" indent="0">
              <a:buNone/>
            </a:pPr>
            <a:r>
              <a:rPr lang="pt-BR" dirty="0">
                <a:latin typeface="Gabriola" panose="04040605051002020D02" pitchFamily="82" charset="0"/>
              </a:rPr>
              <a:t>3x Canos PVC de 25mm (15cm),</a:t>
            </a:r>
          </a:p>
          <a:p>
            <a:pPr marL="0" indent="0">
              <a:buNone/>
            </a:pPr>
            <a:r>
              <a:rPr lang="pt-BR" dirty="0">
                <a:latin typeface="Gabriola" panose="04040605051002020D02" pitchFamily="82" charset="0"/>
              </a:rPr>
              <a:t>2x Luvas de PVC de 25 mm,</a:t>
            </a:r>
          </a:p>
          <a:p>
            <a:pPr marL="0" indent="0">
              <a:buNone/>
            </a:pPr>
            <a:r>
              <a:rPr lang="pt-BR" dirty="0">
                <a:latin typeface="Gabriola" panose="04040605051002020D02" pitchFamily="82" charset="0"/>
              </a:rPr>
              <a:t>1x Curva PVC 25mm,</a:t>
            </a:r>
          </a:p>
          <a:p>
            <a:pPr marL="0" indent="0">
              <a:buNone/>
            </a:pPr>
            <a:r>
              <a:rPr lang="pt-BR" dirty="0">
                <a:latin typeface="Gabriola" panose="04040605051002020D02" pitchFamily="82" charset="0"/>
              </a:rPr>
              <a:t>1x Cano PVC de 25mm (5cm),</a:t>
            </a:r>
          </a:p>
          <a:p>
            <a:pPr marL="0" indent="0">
              <a:buNone/>
            </a:pPr>
            <a:r>
              <a:rPr lang="pt-BR" dirty="0">
                <a:latin typeface="Gabriola" panose="04040605051002020D02" pitchFamily="82" charset="0"/>
              </a:rPr>
              <a:t>1x </a:t>
            </a:r>
            <a:r>
              <a:rPr lang="pt-BR" dirty="0" err="1">
                <a:latin typeface="Gabriola" panose="04040605051002020D02" pitchFamily="82" charset="0"/>
              </a:rPr>
              <a:t>Cap</a:t>
            </a:r>
            <a:r>
              <a:rPr lang="pt-BR" dirty="0">
                <a:latin typeface="Gabriola" panose="04040605051002020D02" pitchFamily="82" charset="0"/>
              </a:rPr>
              <a:t> tampão de 25mm.</a:t>
            </a:r>
          </a:p>
          <a:p>
            <a:pPr marL="0" indent="0">
              <a:buNone/>
            </a:pPr>
            <a:endParaRPr lang="pt-BR" dirty="0">
              <a:latin typeface="Gabriola" panose="04040605051002020D02" pitchFamily="82" charset="0"/>
            </a:endParaRPr>
          </a:p>
        </p:txBody>
      </p:sp>
      <p:sp>
        <p:nvSpPr>
          <p:cNvPr id="8" name="Faixa para Cima 7"/>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30</a:t>
            </a:r>
          </a:p>
        </p:txBody>
      </p:sp>
    </p:spTree>
    <p:extLst>
      <p:ext uri="{BB962C8B-B14F-4D97-AF65-F5344CB8AC3E}">
        <p14:creationId xmlns:p14="http://schemas.microsoft.com/office/powerpoint/2010/main" val="304069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3- Taco para pegar objetos</a:t>
            </a:r>
            <a:endParaRPr lang="pt-BR" sz="28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Espaço Reservado para Conteúdo 2"/>
          <p:cNvSpPr txBox="1">
            <a:spLocks/>
          </p:cNvSpPr>
          <p:nvPr/>
        </p:nvSpPr>
        <p:spPr>
          <a:xfrm>
            <a:off x="260684" y="1919657"/>
            <a:ext cx="6051885" cy="3842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latin typeface="Gabriola" panose="04040605051002020D02" pitchFamily="82" charset="0"/>
              </a:rPr>
              <a:t>Materiais:</a:t>
            </a:r>
          </a:p>
          <a:p>
            <a:pPr marL="0" indent="0">
              <a:buNone/>
            </a:pPr>
            <a:r>
              <a:rPr lang="pt-BR" dirty="0">
                <a:latin typeface="Gabriola" panose="04040605051002020D02" pitchFamily="82" charset="0"/>
              </a:rPr>
              <a:t>1x Canos PVC de 25mm (15cm),</a:t>
            </a:r>
          </a:p>
          <a:p>
            <a:pPr marL="0" indent="0">
              <a:buNone/>
            </a:pPr>
            <a:r>
              <a:rPr lang="pt-BR" dirty="0">
                <a:latin typeface="Gabriola" panose="04040605051002020D02" pitchFamily="82" charset="0"/>
              </a:rPr>
              <a:t>2x </a:t>
            </a:r>
            <a:r>
              <a:rPr lang="pt-BR" dirty="0" err="1">
                <a:latin typeface="Gabriola" panose="04040605051002020D02" pitchFamily="82" charset="0"/>
              </a:rPr>
              <a:t>Cap</a:t>
            </a:r>
            <a:r>
              <a:rPr lang="pt-BR" dirty="0">
                <a:latin typeface="Gabriola" panose="04040605051002020D02" pitchFamily="82" charset="0"/>
              </a:rPr>
              <a:t> tampão de 25mm</a:t>
            </a:r>
          </a:p>
          <a:p>
            <a:pPr marL="0" indent="0">
              <a:buNone/>
            </a:pPr>
            <a:r>
              <a:rPr lang="pt-BR" dirty="0">
                <a:latin typeface="Gabriola" panose="04040605051002020D02" pitchFamily="82" charset="0"/>
              </a:rPr>
              <a:t>Fita crepe.</a:t>
            </a:r>
          </a:p>
        </p:txBody>
      </p:sp>
      <p:pic>
        <p:nvPicPr>
          <p:cNvPr id="10" name="Image 174"/>
          <p:cNvPicPr/>
          <p:nvPr/>
        </p:nvPicPr>
        <p:blipFill rotWithShape="1">
          <a:blip r:embed="rId2" cstate="print"/>
          <a:srcRect l="14026" t="10717" r="14572" b="2583"/>
          <a:stretch/>
        </p:blipFill>
        <p:spPr>
          <a:xfrm>
            <a:off x="7331243" y="1106900"/>
            <a:ext cx="3400926" cy="5213689"/>
          </a:xfrm>
          <a:prstGeom prst="rect">
            <a:avLst/>
          </a:prstGeom>
        </p:spPr>
      </p:pic>
      <p:sp>
        <p:nvSpPr>
          <p:cNvPr id="11" name="Faixa para Cima 10"/>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31</a:t>
            </a:r>
          </a:p>
        </p:txBody>
      </p:sp>
    </p:spTree>
    <p:extLst>
      <p:ext uri="{BB962C8B-B14F-4D97-AF65-F5344CB8AC3E}">
        <p14:creationId xmlns:p14="http://schemas.microsoft.com/office/powerpoint/2010/main" val="542920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4- Taco para carregar objetos</a:t>
            </a:r>
            <a:endParaRPr lang="pt-BR" sz="20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pic>
        <p:nvPicPr>
          <p:cNvPr id="13" name="Image 177"/>
          <p:cNvPicPr/>
          <p:nvPr/>
        </p:nvPicPr>
        <p:blipFill>
          <a:blip r:embed="rId2" cstate="print"/>
          <a:stretch>
            <a:fillRect/>
          </a:stretch>
        </p:blipFill>
        <p:spPr>
          <a:xfrm>
            <a:off x="5542995" y="2707617"/>
            <a:ext cx="3600000" cy="2160000"/>
          </a:xfrm>
          <a:prstGeom prst="rect">
            <a:avLst/>
          </a:prstGeom>
        </p:spPr>
      </p:pic>
      <p:sp>
        <p:nvSpPr>
          <p:cNvPr id="8" name="Espaço Reservado para Conteúdo 2"/>
          <p:cNvSpPr txBox="1">
            <a:spLocks/>
          </p:cNvSpPr>
          <p:nvPr/>
        </p:nvSpPr>
        <p:spPr>
          <a:xfrm>
            <a:off x="202529" y="1161890"/>
            <a:ext cx="6051885" cy="4332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latin typeface="Gabriola" panose="04040605051002020D02" pitchFamily="82" charset="0"/>
              </a:rPr>
              <a:t>Materiais:</a:t>
            </a:r>
          </a:p>
          <a:p>
            <a:pPr marL="0" indent="0">
              <a:buNone/>
            </a:pPr>
            <a:r>
              <a:rPr lang="pt-BR" dirty="0">
                <a:latin typeface="Gabriola" panose="04040605051002020D02" pitchFamily="82" charset="0"/>
              </a:rPr>
              <a:t>3x Canos PVC de 25mm (15cm),</a:t>
            </a:r>
          </a:p>
          <a:p>
            <a:pPr marL="0" indent="0">
              <a:buNone/>
            </a:pPr>
            <a:r>
              <a:rPr lang="pt-BR" dirty="0">
                <a:latin typeface="Gabriola" panose="04040605051002020D02" pitchFamily="82" charset="0"/>
              </a:rPr>
              <a:t>2x Luvas de PVC de 25 mm,</a:t>
            </a:r>
          </a:p>
          <a:p>
            <a:pPr marL="0" indent="0">
              <a:buNone/>
            </a:pPr>
            <a:r>
              <a:rPr lang="pt-BR" dirty="0">
                <a:latin typeface="Gabriola" panose="04040605051002020D02" pitchFamily="82" charset="0"/>
              </a:rPr>
              <a:t>1x </a:t>
            </a:r>
            <a:r>
              <a:rPr lang="pt-BR" dirty="0" err="1">
                <a:latin typeface="Gabriola" panose="04040605051002020D02" pitchFamily="82" charset="0"/>
              </a:rPr>
              <a:t>Tê</a:t>
            </a:r>
            <a:r>
              <a:rPr lang="pt-BR" dirty="0">
                <a:latin typeface="Gabriola" panose="04040605051002020D02" pitchFamily="82" charset="0"/>
              </a:rPr>
              <a:t> de PVC de 25mm,</a:t>
            </a:r>
          </a:p>
          <a:p>
            <a:pPr marL="0" indent="0">
              <a:buNone/>
            </a:pPr>
            <a:r>
              <a:rPr lang="pt-BR" dirty="0">
                <a:latin typeface="Gabriola" panose="04040605051002020D02" pitchFamily="82" charset="0"/>
              </a:rPr>
              <a:t>4x Cano PVC de 25mm (5cm),</a:t>
            </a:r>
          </a:p>
          <a:p>
            <a:pPr marL="0" indent="0">
              <a:buNone/>
            </a:pPr>
            <a:r>
              <a:rPr lang="pt-BR" dirty="0">
                <a:latin typeface="Gabriola" panose="04040605051002020D02" pitchFamily="82" charset="0"/>
              </a:rPr>
              <a:t>4x Curva PVC 25mm,</a:t>
            </a:r>
          </a:p>
          <a:p>
            <a:pPr marL="0" indent="0">
              <a:buNone/>
            </a:pPr>
            <a:r>
              <a:rPr lang="pt-BR" dirty="0">
                <a:latin typeface="Gabriola" panose="04040605051002020D02" pitchFamily="82" charset="0"/>
              </a:rPr>
              <a:t>2x Cano PVC de 25mm (10 cm)</a:t>
            </a:r>
          </a:p>
          <a:p>
            <a:pPr marL="0" indent="0">
              <a:buNone/>
            </a:pPr>
            <a:r>
              <a:rPr lang="pt-BR" dirty="0">
                <a:latin typeface="Gabriola" panose="04040605051002020D02" pitchFamily="82" charset="0"/>
              </a:rPr>
              <a:t>2x </a:t>
            </a:r>
            <a:r>
              <a:rPr lang="pt-BR" dirty="0" err="1">
                <a:latin typeface="Gabriola" panose="04040605051002020D02" pitchFamily="82" charset="0"/>
              </a:rPr>
              <a:t>Cap</a:t>
            </a:r>
            <a:r>
              <a:rPr lang="pt-BR" dirty="0">
                <a:latin typeface="Gabriola" panose="04040605051002020D02" pitchFamily="82" charset="0"/>
              </a:rPr>
              <a:t> tampão de 25mm.</a:t>
            </a:r>
          </a:p>
        </p:txBody>
      </p:sp>
      <p:pic>
        <p:nvPicPr>
          <p:cNvPr id="11" name="Image 175"/>
          <p:cNvPicPr/>
          <p:nvPr/>
        </p:nvPicPr>
        <p:blipFill>
          <a:blip r:embed="rId3" cstate="print"/>
          <a:stretch>
            <a:fillRect/>
          </a:stretch>
        </p:blipFill>
        <p:spPr>
          <a:xfrm>
            <a:off x="8271158" y="1175164"/>
            <a:ext cx="3600000" cy="2160000"/>
          </a:xfrm>
          <a:prstGeom prst="rect">
            <a:avLst/>
          </a:prstGeom>
        </p:spPr>
      </p:pic>
      <p:pic>
        <p:nvPicPr>
          <p:cNvPr id="12" name="Image 176"/>
          <p:cNvPicPr/>
          <p:nvPr/>
        </p:nvPicPr>
        <p:blipFill>
          <a:blip r:embed="rId4" cstate="print"/>
          <a:stretch>
            <a:fillRect/>
          </a:stretch>
        </p:blipFill>
        <p:spPr>
          <a:xfrm>
            <a:off x="8271158" y="4001337"/>
            <a:ext cx="3600000" cy="2160000"/>
          </a:xfrm>
          <a:prstGeom prst="rect">
            <a:avLst/>
          </a:prstGeom>
        </p:spPr>
      </p:pic>
      <p:sp>
        <p:nvSpPr>
          <p:cNvPr id="10" name="Faixa para Cima 9"/>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32</a:t>
            </a:r>
          </a:p>
        </p:txBody>
      </p:sp>
      <p:pic>
        <p:nvPicPr>
          <p:cNvPr id="5" name="Imagem 4">
            <a:extLst>
              <a:ext uri="{FF2B5EF4-FFF2-40B4-BE49-F238E27FC236}">
                <a16:creationId xmlns:a16="http://schemas.microsoft.com/office/drawing/2014/main" xmlns="" id="{F1FEAF9E-9D3B-A483-B802-ACB49491E1D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0512000" y="4480878"/>
            <a:ext cx="989612" cy="1013543"/>
          </a:xfrm>
          <a:prstGeom prst="rect">
            <a:avLst/>
          </a:prstGeom>
        </p:spPr>
      </p:pic>
      <p:pic>
        <p:nvPicPr>
          <p:cNvPr id="6" name="Imagem 5">
            <a:extLst>
              <a:ext uri="{FF2B5EF4-FFF2-40B4-BE49-F238E27FC236}">
                <a16:creationId xmlns:a16="http://schemas.microsoft.com/office/drawing/2014/main" xmlns="" id="{95E12671-F54C-B63F-07E5-ECA84A51F53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0762159" y="2255164"/>
            <a:ext cx="792806" cy="732630"/>
          </a:xfrm>
          <a:prstGeom prst="rect">
            <a:avLst/>
          </a:prstGeom>
        </p:spPr>
      </p:pic>
      <p:pic>
        <p:nvPicPr>
          <p:cNvPr id="3" name="Imagem 2">
            <a:extLst>
              <a:ext uri="{FF2B5EF4-FFF2-40B4-BE49-F238E27FC236}">
                <a16:creationId xmlns:a16="http://schemas.microsoft.com/office/drawing/2014/main" xmlns="" id="{5D803E13-8E02-DBEF-5D1A-5270EBBE337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414834" y="2508253"/>
            <a:ext cx="1616803" cy="1577374"/>
          </a:xfrm>
          <a:prstGeom prst="rect">
            <a:avLst/>
          </a:prstGeom>
        </p:spPr>
      </p:pic>
    </p:spTree>
    <p:extLst>
      <p:ext uri="{BB962C8B-B14F-4D97-AF65-F5344CB8AC3E}">
        <p14:creationId xmlns:p14="http://schemas.microsoft.com/office/powerpoint/2010/main" val="398041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2000" cy="838033"/>
          </a:xfrm>
        </p:spPr>
        <p:txBody>
          <a:bodyPr>
            <a:noAutofit/>
          </a:bodyPr>
          <a:lstStyle/>
          <a:p>
            <a:pPr algn="ctr"/>
            <a:r>
              <a:rPr lang="pt-BR" sz="4000" dirty="0">
                <a:solidFill>
                  <a:srgbClr val="FF6600"/>
                </a:solidFill>
                <a:latin typeface="Gabriola" panose="04040605051002020D02" pitchFamily="82" charset="0"/>
              </a:rPr>
              <a:t>Referências Bibliográficas</a:t>
            </a:r>
            <a:endParaRPr lang="pt-BR" sz="3200" dirty="0">
              <a:solidFill>
                <a:srgbClr val="FF6600"/>
              </a:solidFill>
              <a:latin typeface="Gabriola" panose="04040605051002020D02" pitchFamily="82" charset="0"/>
            </a:endParaRPr>
          </a:p>
        </p:txBody>
      </p:sp>
      <p:sp>
        <p:nvSpPr>
          <p:cNvPr id="26" name="Faixa para Cima 25"/>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33</a:t>
            </a: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xmlns="" id="{728F2379-D521-97B3-FFE2-663F854AF3F0}"/>
              </a:ext>
            </a:extLst>
          </p:cNvPr>
          <p:cNvSpPr txBox="1"/>
          <p:nvPr/>
        </p:nvSpPr>
        <p:spPr>
          <a:xfrm>
            <a:off x="999066" y="1106900"/>
            <a:ext cx="10744193" cy="3200876"/>
          </a:xfrm>
          <a:prstGeom prst="rect">
            <a:avLst/>
          </a:prstGeom>
          <a:noFill/>
        </p:spPr>
        <p:txBody>
          <a:bodyPr wrap="square">
            <a:spAutoFit/>
          </a:bodyPr>
          <a:lstStyle/>
          <a:p>
            <a:pPr>
              <a:spcAft>
                <a:spcPts val="1200"/>
              </a:spcAft>
            </a:pPr>
            <a:r>
              <a:rPr lang="pt-BR" sz="1800" dirty="0">
                <a:effectLst/>
                <a:latin typeface="Gabriola" panose="04040605051002020D02" pitchFamily="82" charset="0"/>
                <a:ea typeface="Times New Roman" panose="02020603050405020304" pitchFamily="18" charset="0"/>
              </a:rPr>
              <a:t>BRASIL. </a:t>
            </a:r>
            <a:r>
              <a:rPr lang="pt-BR" sz="1800" b="1" dirty="0">
                <a:effectLst/>
                <a:latin typeface="Gabriola" panose="04040605051002020D02" pitchFamily="82" charset="0"/>
                <a:ea typeface="Times New Roman" panose="02020603050405020304" pitchFamily="18" charset="0"/>
              </a:rPr>
              <a:t>Base Nacional Comum Curricular</a:t>
            </a:r>
            <a:r>
              <a:rPr lang="pt-BR" sz="1800" dirty="0">
                <a:effectLst/>
                <a:latin typeface="Gabriola" panose="04040605051002020D02" pitchFamily="82" charset="0"/>
                <a:ea typeface="Times New Roman" panose="02020603050405020304" pitchFamily="18" charset="0"/>
              </a:rPr>
              <a:t>. Ministério da Educação. Brasília. 2017. Disponível em: </a:t>
            </a:r>
            <a:r>
              <a:rPr lang="pt-BR" sz="1800" u="sng" dirty="0">
                <a:solidFill>
                  <a:srgbClr val="0000FF"/>
                </a:solidFill>
                <a:effectLst/>
                <a:latin typeface="Gabriola" panose="04040605051002020D02" pitchFamily="82" charset="0"/>
                <a:ea typeface="Times New Roman" panose="02020603050405020304" pitchFamily="18" charset="0"/>
                <a:hlinkClick r:id="rId2"/>
              </a:rPr>
              <a:t>http://basenacionalcomum.mec.gov.br/</a:t>
            </a:r>
            <a:r>
              <a:rPr lang="pt-BR" sz="1800" dirty="0">
                <a:effectLst/>
                <a:latin typeface="Gabriola" panose="04040605051002020D02" pitchFamily="82" charset="0"/>
                <a:ea typeface="Times New Roman" panose="02020603050405020304" pitchFamily="18" charset="0"/>
              </a:rPr>
              <a:t>. Acesso em 20 dez 2022.</a:t>
            </a:r>
          </a:p>
          <a:p>
            <a:pPr>
              <a:spcAft>
                <a:spcPts val="1200"/>
              </a:spcAft>
            </a:pPr>
            <a:r>
              <a:rPr lang="pt-BR" sz="1800" dirty="0">
                <a:effectLst/>
                <a:latin typeface="Gabriola" panose="04040605051002020D02" pitchFamily="82" charset="0"/>
                <a:ea typeface="Times New Roman" panose="02020603050405020304" pitchFamily="18" charset="0"/>
              </a:rPr>
              <a:t>GOIS, Wendell </a:t>
            </a:r>
            <a:r>
              <a:rPr lang="pt-BR" sz="1800" dirty="0" err="1">
                <a:effectLst/>
                <a:latin typeface="Gabriola" panose="04040605051002020D02" pitchFamily="82" charset="0"/>
                <a:ea typeface="Times New Roman" panose="02020603050405020304" pitchFamily="18" charset="0"/>
              </a:rPr>
              <a:t>Diogenes</a:t>
            </a:r>
            <a:r>
              <a:rPr lang="pt-BR" sz="1800" dirty="0">
                <a:effectLst/>
                <a:latin typeface="Gabriola" panose="04040605051002020D02" pitchFamily="82" charset="0"/>
                <a:ea typeface="Times New Roman" panose="02020603050405020304" pitchFamily="18" charset="0"/>
              </a:rPr>
              <a:t>. Educação física escolar: percepção dos futuros profissionais de educação física sobre a inclusão de crianças com deficiência no ensino fundamental. 2020.</a:t>
            </a:r>
          </a:p>
          <a:p>
            <a:pPr>
              <a:spcAft>
                <a:spcPts val="1200"/>
              </a:spcAft>
            </a:pPr>
            <a:r>
              <a:rPr lang="pt-BR" sz="1800" dirty="0">
                <a:effectLst/>
                <a:latin typeface="Gabriola" panose="04040605051002020D02" pitchFamily="82" charset="0"/>
                <a:ea typeface="Times New Roman" panose="02020603050405020304" pitchFamily="18" charset="0"/>
              </a:rPr>
              <a:t>OLIVEIRA, </a:t>
            </a:r>
            <a:r>
              <a:rPr lang="pt-BR" sz="1800" dirty="0" err="1">
                <a:effectLst/>
                <a:latin typeface="Gabriola" panose="04040605051002020D02" pitchFamily="82" charset="0"/>
                <a:ea typeface="Times New Roman" panose="02020603050405020304" pitchFamily="18" charset="0"/>
              </a:rPr>
              <a:t>Rosenna</a:t>
            </a:r>
            <a:r>
              <a:rPr lang="pt-BR" sz="1800" dirty="0">
                <a:effectLst/>
                <a:latin typeface="Gabriola" panose="04040605051002020D02" pitchFamily="82" charset="0"/>
                <a:ea typeface="Times New Roman" panose="02020603050405020304" pitchFamily="18" charset="0"/>
              </a:rPr>
              <a:t> Carvalho. Ludicidade: a importância dos jogos e brincadeiras na inclusão escolar dos alunos com transtorno do espectro do autismo (TEA) no ensino fundamental. 2022.</a:t>
            </a:r>
          </a:p>
          <a:p>
            <a:pPr>
              <a:spcAft>
                <a:spcPts val="1200"/>
              </a:spcAft>
            </a:pPr>
            <a:r>
              <a:rPr lang="pt-BR" sz="1800" dirty="0">
                <a:effectLst/>
                <a:latin typeface="Gabriola" panose="04040605051002020D02" pitchFamily="82" charset="0"/>
                <a:ea typeface="Times New Roman" panose="02020603050405020304" pitchFamily="18" charset="0"/>
              </a:rPr>
              <a:t>DA SILVA, </a:t>
            </a:r>
            <a:r>
              <a:rPr lang="pt-BR" sz="1800" dirty="0" err="1">
                <a:effectLst/>
                <a:latin typeface="Gabriola" panose="04040605051002020D02" pitchFamily="82" charset="0"/>
                <a:ea typeface="Times New Roman" panose="02020603050405020304" pitchFamily="18" charset="0"/>
              </a:rPr>
              <a:t>Jaciane</a:t>
            </a:r>
            <a:r>
              <a:rPr lang="pt-BR" sz="1800" dirty="0">
                <a:effectLst/>
                <a:latin typeface="Gabriola" panose="04040605051002020D02" pitchFamily="82" charset="0"/>
                <a:ea typeface="Times New Roman" panose="02020603050405020304" pitchFamily="18" charset="0"/>
              </a:rPr>
              <a:t> Pereira; DE CARVALHO MENEZES, </a:t>
            </a:r>
            <a:r>
              <a:rPr lang="pt-BR" sz="1800" dirty="0" err="1">
                <a:effectLst/>
                <a:latin typeface="Gabriola" panose="04040605051002020D02" pitchFamily="82" charset="0"/>
                <a:ea typeface="Times New Roman" panose="02020603050405020304" pitchFamily="18" charset="0"/>
              </a:rPr>
              <a:t>Aurelania</a:t>
            </a:r>
            <a:r>
              <a:rPr lang="pt-BR" sz="1800" dirty="0">
                <a:effectLst/>
                <a:latin typeface="Gabriola" panose="04040605051002020D02" pitchFamily="82" charset="0"/>
                <a:ea typeface="Times New Roman" panose="02020603050405020304" pitchFamily="18" charset="0"/>
              </a:rPr>
              <a:t> Maria. Educação Física: Os Benefícios para o Desenvolvimento Psíquico e Motor no Ensino Infantil. ID </a:t>
            </a:r>
            <a:r>
              <a:rPr lang="pt-BR" sz="1800" dirty="0" err="1">
                <a:effectLst/>
                <a:latin typeface="Gabriola" panose="04040605051002020D02" pitchFamily="82" charset="0"/>
                <a:ea typeface="Times New Roman" panose="02020603050405020304" pitchFamily="18" charset="0"/>
              </a:rPr>
              <a:t>on</a:t>
            </a:r>
            <a:r>
              <a:rPr lang="pt-BR" sz="1800" dirty="0">
                <a:effectLst/>
                <a:latin typeface="Gabriola" panose="04040605051002020D02" pitchFamily="82" charset="0"/>
                <a:ea typeface="Times New Roman" panose="02020603050405020304" pitchFamily="18" charset="0"/>
              </a:rPr>
              <a:t> </a:t>
            </a:r>
            <a:r>
              <a:rPr lang="pt-BR" sz="1800" dirty="0" err="1">
                <a:effectLst/>
                <a:latin typeface="Gabriola" panose="04040605051002020D02" pitchFamily="82" charset="0"/>
                <a:ea typeface="Times New Roman" panose="02020603050405020304" pitchFamily="18" charset="0"/>
              </a:rPr>
              <a:t>line</a:t>
            </a:r>
            <a:r>
              <a:rPr lang="pt-BR" sz="1800" dirty="0">
                <a:effectLst/>
                <a:latin typeface="Gabriola" panose="04040605051002020D02" pitchFamily="82" charset="0"/>
                <a:ea typeface="Times New Roman" panose="02020603050405020304" pitchFamily="18" charset="0"/>
              </a:rPr>
              <a:t>. Revista de psicologia, v. 17, n. 65, p. 566-578, 2023.</a:t>
            </a:r>
          </a:p>
          <a:p>
            <a:pPr>
              <a:spcAft>
                <a:spcPts val="1200"/>
              </a:spcAft>
            </a:pPr>
            <a:r>
              <a:rPr lang="pt-BR" sz="1800" dirty="0">
                <a:effectLst/>
                <a:latin typeface="Gabriola" panose="04040605051002020D02" pitchFamily="82" charset="0"/>
                <a:ea typeface="Times New Roman" panose="02020603050405020304" pitchFamily="18" charset="0"/>
              </a:rPr>
              <a:t>DE SOUSA FARIAS, Celia. OS JOGOS E SEUS BENEFÍCIOS PEDAGÓGICOS. Revista SL Educacional, v. 5, n. 11, p. 14, 2023.</a:t>
            </a:r>
          </a:p>
        </p:txBody>
      </p:sp>
    </p:spTree>
    <p:extLst>
      <p:ext uri="{BB962C8B-B14F-4D97-AF65-F5344CB8AC3E}">
        <p14:creationId xmlns:p14="http://schemas.microsoft.com/office/powerpoint/2010/main" val="30970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4285"/>
            <a:ext cx="12192000" cy="838033"/>
          </a:xfrm>
        </p:spPr>
        <p:txBody>
          <a:bodyPr>
            <a:normAutofit/>
          </a:bodyPr>
          <a:lstStyle/>
          <a:p>
            <a:pPr algn="ctr"/>
            <a:r>
              <a:rPr lang="pt-PT" sz="4000" dirty="0">
                <a:solidFill>
                  <a:srgbClr val="FF6600"/>
                </a:solidFill>
                <a:latin typeface="Gabriola" panose="04040605051002020D02" pitchFamily="82" charset="0"/>
              </a:rPr>
              <a:t>A Educação Física na Base Nacional Comum  Curricular</a:t>
            </a:r>
            <a:endParaRPr lang="pt-BR" sz="4000" dirty="0">
              <a:solidFill>
                <a:srgbClr val="FF6600"/>
              </a:solidFill>
              <a:latin typeface="Gabriola" panose="04040605051002020D02" pitchFamily="82" charset="0"/>
            </a:endParaRPr>
          </a:p>
        </p:txBody>
      </p:sp>
      <p:sp>
        <p:nvSpPr>
          <p:cNvPr id="3" name="Espaço Reservado para Conteúdo 2"/>
          <p:cNvSpPr>
            <a:spLocks noGrp="1"/>
          </p:cNvSpPr>
          <p:nvPr>
            <p:ph idx="1"/>
          </p:nvPr>
        </p:nvSpPr>
        <p:spPr>
          <a:xfrm>
            <a:off x="304801" y="1099758"/>
            <a:ext cx="9067799" cy="5365210"/>
          </a:xfrm>
        </p:spPr>
        <p:txBody>
          <a:bodyPr>
            <a:noAutofit/>
          </a:bodyPr>
          <a:lstStyle/>
          <a:p>
            <a:pPr marL="0" indent="0" algn="just">
              <a:buNone/>
            </a:pPr>
            <a:r>
              <a:rPr lang="pt-BR" sz="2400" dirty="0">
                <a:latin typeface="Gabriola" panose="04040605051002020D02" pitchFamily="82" charset="0"/>
              </a:rPr>
              <a:t>A Educação Física, segundo a Base Nacional Comum Curricular (BNCC), é concebida como uma disciplina essencial para a formação integral dos estudantes, abrangendo aspectos físicos, cognitivos, emocionais, sociais e culturais. Através do movimento humano em suas diversas manifestações, como esportes, danças, jogos e atividades corporais, busca-se promover o desenvolvimento motor, a autonomia, a cooperação e a reflexão crítica, contribuindo para a construção de cidadãos conscientes e participativos.</a:t>
            </a:r>
          </a:p>
          <a:p>
            <a:pPr marL="0" indent="0" algn="just">
              <a:buNone/>
            </a:pPr>
            <a:r>
              <a:rPr lang="pt-BR" sz="2400" dirty="0">
                <a:latin typeface="Gabriola" panose="04040605051002020D02" pitchFamily="82" charset="0"/>
              </a:rPr>
              <a:t>A BNCC reconhece a importância da diversidade cultural presente nas práticas corporais, valorizando as diferentes manifestações e contextos socioculturais. Além disso, destaca a necessidade de uma abordagem reflexiva e crítica, que incentive os estudantes a questionarem estereótipos, preconceitos e valores presentes na sociedade, promovendo assim uma educação física que vai além do movimento do corpo, mas que também forma cidadãos capazes de compreender e interagir de forma ética e responsável com o mundo ao seu redor.</a:t>
            </a:r>
          </a:p>
          <a:p>
            <a:pPr marL="0" indent="0" algn="just">
              <a:buNone/>
            </a:pPr>
            <a:r>
              <a:rPr lang="pt-BR" sz="2400" dirty="0">
                <a:latin typeface="Gabriola" panose="04040605051002020D02" pitchFamily="82" charset="0"/>
              </a:rPr>
              <a:t>Assim, o foco das atividades propostas neste e-book fazem parte do eixo Jogos e Brincadeiras e se direcionam principalmente ao 2º ano do Ensino Fundamental, mas podem ser aplicadas e repensadas para outros anos desta etapa da educação.</a:t>
            </a:r>
          </a:p>
        </p:txBody>
      </p:sp>
      <p:grpSp>
        <p:nvGrpSpPr>
          <p:cNvPr id="20" name="Agrupar 19"/>
          <p:cNvGrpSpPr/>
          <p:nvPr/>
        </p:nvGrpSpPr>
        <p:grpSpPr>
          <a:xfrm>
            <a:off x="9372600" y="1690688"/>
            <a:ext cx="2520000" cy="4554218"/>
            <a:chOff x="8666747" y="1559212"/>
            <a:chExt cx="2520000" cy="4554218"/>
          </a:xfrm>
        </p:grpSpPr>
        <p:pic>
          <p:nvPicPr>
            <p:cNvPr id="2066" name="Picture 18" descr="O significado dos emblemas de formatur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175" r="100000">
                          <a14:foregroundMark x1="54127" y1="36603" x2="50635" y2="39474"/>
                          <a14:foregroundMark x1="28730" y1="39713" x2="26190" y2="40670"/>
                        </a14:backgroundRemoval>
                      </a14:imgEffect>
                    </a14:imgLayer>
                  </a14:imgProps>
                </a:ext>
                <a:ext uri="{28A0092B-C50C-407E-A947-70E740481C1C}">
                  <a14:useLocalDpi xmlns:a14="http://schemas.microsoft.com/office/drawing/2010/main" val="0"/>
                </a:ext>
              </a:extLst>
            </a:blip>
            <a:srcRect l="17180" t="7127" r="16254" b="11886"/>
            <a:stretch/>
          </p:blipFill>
          <p:spPr bwMode="auto">
            <a:xfrm>
              <a:off x="8666747" y="1559212"/>
              <a:ext cx="2520000" cy="203421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portância das competências da BNCC em tempos de pandem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747" y="3593430"/>
              <a:ext cx="2520000" cy="2520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8" name="Conector reto 27"/>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9" name="Faixa para Cima 8"/>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87084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2000" cy="838033"/>
          </a:xfrm>
        </p:spPr>
        <p:txBody>
          <a:bodyPr>
            <a:noAutofit/>
          </a:bodyPr>
          <a:lstStyle/>
          <a:p>
            <a:pPr algn="ctr"/>
            <a:r>
              <a:rPr lang="pt-BR" sz="4000" dirty="0">
                <a:solidFill>
                  <a:srgbClr val="FF6600"/>
                </a:solidFill>
                <a:latin typeface="Gabriola" panose="04040605051002020D02" pitchFamily="82" charset="0"/>
              </a:rPr>
              <a:t>Importância dos jogos adaptados para estudantes cadeirantes</a:t>
            </a:r>
            <a:endParaRPr lang="pt-BR" sz="32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4"/>
            <a:ext cx="11668622" cy="2508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latin typeface="Gabriola" panose="04040605051002020D02" pitchFamily="82" charset="0"/>
              </a:rPr>
              <a:t>No universo educacional, a busca incessante pela inclusão propaga a ideia de que todos os estudantes, independentemente de suas habilidades ou desafios, tenham acesso pleno ao conhecimento e ao desenvolvimento pessoal. Neste contexto, emerge uma discussão crucial sobre a importância dos jogos adaptados como ferramentas práticas para a participação plena de alunos cadeiras no ambiente escolar.</a:t>
            </a:r>
          </a:p>
          <a:p>
            <a:pPr marL="0" indent="0" algn="just">
              <a:buNone/>
            </a:pPr>
            <a:r>
              <a:rPr lang="pt-BR" dirty="0">
                <a:latin typeface="Gabriola" panose="04040605051002020D02" pitchFamily="82" charset="0"/>
              </a:rPr>
              <a:t>A introdução cuidadosa dos jogos adaptados na prática educacional transcende a mera adaptação física dos ambientes. Ela encapsula a promoção de um espaço onde a aprendizagem não conhece barreiras,</a:t>
            </a: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Faixa para Cima 7"/>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5</a:t>
            </a:r>
          </a:p>
        </p:txBody>
      </p:sp>
      <p:pic>
        <p:nvPicPr>
          <p:cNvPr id="4" name="Imagem 3">
            <a:extLst>
              <a:ext uri="{FF2B5EF4-FFF2-40B4-BE49-F238E27FC236}">
                <a16:creationId xmlns:a16="http://schemas.microsoft.com/office/drawing/2014/main" xmlns="" id="{DE17EAA5-5D6E-65FF-706E-70975C99DD35}"/>
              </a:ext>
            </a:extLst>
          </p:cNvPr>
          <p:cNvPicPr>
            <a:picLocks noChangeAspect="1"/>
          </p:cNvPicPr>
          <p:nvPr/>
        </p:nvPicPr>
        <p:blipFill>
          <a:blip r:embed="rId2"/>
          <a:stretch>
            <a:fillRect/>
          </a:stretch>
        </p:blipFill>
        <p:spPr>
          <a:xfrm>
            <a:off x="8941146" y="3615267"/>
            <a:ext cx="2930006" cy="2705323"/>
          </a:xfrm>
          <a:prstGeom prst="rect">
            <a:avLst/>
          </a:prstGeom>
        </p:spPr>
      </p:pic>
      <p:sp>
        <p:nvSpPr>
          <p:cNvPr id="6" name="CaixaDeTexto 5">
            <a:extLst>
              <a:ext uri="{FF2B5EF4-FFF2-40B4-BE49-F238E27FC236}">
                <a16:creationId xmlns:a16="http://schemas.microsoft.com/office/drawing/2014/main" xmlns="" id="{4B3860D2-97BA-243D-0390-5211DB5D0EFE}"/>
              </a:ext>
            </a:extLst>
          </p:cNvPr>
          <p:cNvSpPr txBox="1"/>
          <p:nvPr/>
        </p:nvSpPr>
        <p:spPr>
          <a:xfrm>
            <a:off x="198430" y="3488267"/>
            <a:ext cx="8662503" cy="2677656"/>
          </a:xfrm>
          <a:prstGeom prst="rect">
            <a:avLst/>
          </a:prstGeom>
          <a:noFill/>
        </p:spPr>
        <p:txBody>
          <a:bodyPr wrap="square">
            <a:spAutoFit/>
          </a:bodyPr>
          <a:lstStyle/>
          <a:p>
            <a:pPr marL="0" indent="0" algn="just">
              <a:buNone/>
            </a:pPr>
            <a:r>
              <a:rPr lang="pt-BR" sz="2800" dirty="0">
                <a:latin typeface="Gabriola" panose="04040605051002020D02" pitchFamily="82" charset="0"/>
              </a:rPr>
              <a:t>onde a participação ativa é incentivada e onde o potencial de cada aluno é cultivado de maneira integral.</a:t>
            </a:r>
          </a:p>
          <a:p>
            <a:pPr marL="0" indent="0" algn="just">
              <a:buNone/>
            </a:pPr>
            <a:r>
              <a:rPr lang="pt-BR" sz="2800" dirty="0">
                <a:latin typeface="Gabriola" panose="04040605051002020D02" pitchFamily="82" charset="0"/>
              </a:rPr>
              <a:t>Convidamos você a explorar conosco este universo de possibilidades, onde a inclusão não é apenas um conceito, mas uma prática enraizada na valorização da diversidade e na crença inabalável de que todos os estudantes ganham trilhando seu caminho educacional com equidade e plenitude.</a:t>
            </a:r>
          </a:p>
        </p:txBody>
      </p:sp>
    </p:spTree>
    <p:extLst>
      <p:ext uri="{BB962C8B-B14F-4D97-AF65-F5344CB8AC3E}">
        <p14:creationId xmlns:p14="http://schemas.microsoft.com/office/powerpoint/2010/main" val="299289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9" name="Título 1"/>
          <p:cNvSpPr txBox="1">
            <a:spLocks/>
          </p:cNvSpPr>
          <p:nvPr/>
        </p:nvSpPr>
        <p:spPr>
          <a:xfrm>
            <a:off x="0" y="124493"/>
            <a:ext cx="12192000" cy="838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dirty="0">
                <a:solidFill>
                  <a:srgbClr val="FF6600"/>
                </a:solidFill>
                <a:latin typeface="Gabriola" panose="04040605051002020D02" pitchFamily="82" charset="0"/>
              </a:rPr>
              <a:t>Importância dos jogos adaptados para estudantes cadeirantes</a:t>
            </a:r>
            <a:endParaRPr lang="pt-BR" sz="3200" dirty="0">
              <a:solidFill>
                <a:srgbClr val="FF6600"/>
              </a:solidFill>
              <a:latin typeface="Gabriola" panose="04040605051002020D02" pitchFamily="82" charset="0"/>
            </a:endParaRPr>
          </a:p>
        </p:txBody>
      </p:sp>
      <p:graphicFrame>
        <p:nvGraphicFramePr>
          <p:cNvPr id="10" name="Diagrama 9"/>
          <p:cNvGraphicFramePr/>
          <p:nvPr>
            <p:extLst>
              <p:ext uri="{D42A27DB-BD31-4B8C-83A1-F6EECF244321}">
                <p14:modId xmlns:p14="http://schemas.microsoft.com/office/powerpoint/2010/main" val="1769664951"/>
              </p:ext>
            </p:extLst>
          </p:nvPr>
        </p:nvGraphicFramePr>
        <p:xfrm>
          <a:off x="444333" y="1205080"/>
          <a:ext cx="11303334" cy="1095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lagem Vertical 12"/>
          <p:cNvSpPr/>
          <p:nvPr/>
        </p:nvSpPr>
        <p:spPr>
          <a:xfrm>
            <a:off x="167991" y="2379133"/>
            <a:ext cx="3600000" cy="3944487"/>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pt-BR" sz="2500" dirty="0">
                <a:latin typeface="Gabriola" panose="04040605051002020D02" pitchFamily="82" charset="0"/>
              </a:rPr>
              <a:t>Os jogos adaptados proporcionam uma oportunidade para alunos cadeirantes se envolverem em atividades coletivas, fortalecendo a interação com colegas e professores (Oliveira, 2022).</a:t>
            </a:r>
          </a:p>
        </p:txBody>
      </p:sp>
      <p:sp>
        <p:nvSpPr>
          <p:cNvPr id="14" name="Rolagem Vertical 13"/>
          <p:cNvSpPr/>
          <p:nvPr/>
        </p:nvSpPr>
        <p:spPr>
          <a:xfrm>
            <a:off x="4224867" y="2379132"/>
            <a:ext cx="3540237" cy="3944487"/>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pt-BR" sz="2500" dirty="0">
                <a:latin typeface="Gabriola" panose="04040605051002020D02" pitchFamily="82" charset="0"/>
              </a:rPr>
              <a:t>Esses jogos estimulam o desenvolvimento motor e aperfeiçoam as habilidades físicas dos alunos, contribuindo para sua saúde e bem-estar geral (Da Silva, 2023).</a:t>
            </a:r>
          </a:p>
        </p:txBody>
      </p:sp>
      <p:sp>
        <p:nvSpPr>
          <p:cNvPr id="15" name="Rolagem Vertical 14"/>
          <p:cNvSpPr/>
          <p:nvPr/>
        </p:nvSpPr>
        <p:spPr>
          <a:xfrm>
            <a:off x="8221980" y="2379132"/>
            <a:ext cx="3649177" cy="3944487"/>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pt-BR" sz="2500" dirty="0">
                <a:latin typeface="Gabriola" panose="04040605051002020D02" pitchFamily="82" charset="0"/>
              </a:rPr>
              <a:t>O envolvimento em jogos adaptados pode ajudar os alunos a construir autoconfiança, superar desafios e fortalecer a determinação (De Sousa Farias</a:t>
            </a:r>
            <a:r>
              <a:rPr lang="pt-BR" sz="2500">
                <a:latin typeface="Gabriola" panose="04040605051002020D02" pitchFamily="82" charset="0"/>
              </a:rPr>
              <a:t>, 2023).</a:t>
            </a:r>
            <a:endParaRPr lang="pt-BR" sz="2500" dirty="0">
              <a:latin typeface="Gabriola" panose="04040605051002020D02" pitchFamily="82" charset="0"/>
            </a:endParaRPr>
          </a:p>
        </p:txBody>
      </p:sp>
      <p:sp>
        <p:nvSpPr>
          <p:cNvPr id="11" name="Faixa para Cima 10"/>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427642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2000" cy="838033"/>
          </a:xfrm>
        </p:spPr>
        <p:txBody>
          <a:bodyPr>
            <a:noAutofit/>
          </a:bodyPr>
          <a:lstStyle/>
          <a:p>
            <a:pPr algn="ctr"/>
            <a:r>
              <a:rPr lang="pt-BR" sz="4000" dirty="0">
                <a:solidFill>
                  <a:srgbClr val="FF6600"/>
                </a:solidFill>
                <a:latin typeface="Gabriola" panose="04040605051002020D02" pitchFamily="82" charset="0"/>
              </a:rPr>
              <a:t>Benefícios dos Jogos Adaptados para Alunos Cadeirantes</a:t>
            </a:r>
            <a:endParaRPr lang="pt-BR" sz="20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Espaço Reservado para Conteúdo 2"/>
          <p:cNvSpPr txBox="1">
            <a:spLocks/>
          </p:cNvSpPr>
          <p:nvPr/>
        </p:nvSpPr>
        <p:spPr>
          <a:xfrm>
            <a:off x="282742" y="1310224"/>
            <a:ext cx="11829047" cy="898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000000"/>
                </a:solidFill>
                <a:latin typeface="Gabriola" panose="04040605051002020D02" pitchFamily="82" charset="0"/>
              </a:rPr>
              <a:t>Os jogos adaptados oferecem vantagens significativas que vão além do aspecto físico, impactando positivamente o desenvolvimento emocional e social dos alunos.</a:t>
            </a:r>
            <a:endParaRPr lang="pt-BR" sz="3200" dirty="0">
              <a:latin typeface="Gabriola" panose="04040605051002020D02" pitchFamily="82" charset="0"/>
            </a:endParaRPr>
          </a:p>
          <a:p>
            <a:pPr marL="0" indent="0">
              <a:buFont typeface="Arial" panose="020B0604020202020204" pitchFamily="34" charset="0"/>
              <a:buNone/>
            </a:pPr>
            <a:endParaRPr lang="pt-BR" sz="3200" dirty="0">
              <a:latin typeface="Gabriola" panose="04040605051002020D02" pitchFamily="82" charset="0"/>
            </a:endParaRPr>
          </a:p>
        </p:txBody>
      </p:sp>
      <p:sp>
        <p:nvSpPr>
          <p:cNvPr id="12" name="Rolagem Vertical 11"/>
          <p:cNvSpPr/>
          <p:nvPr/>
        </p:nvSpPr>
        <p:spPr>
          <a:xfrm>
            <a:off x="376989" y="3019759"/>
            <a:ext cx="7200000" cy="23400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pt-BR" sz="4000" dirty="0">
                <a:solidFill>
                  <a:srgbClr val="FF6600"/>
                </a:solidFill>
                <a:latin typeface="Gabriola" panose="04040605051002020D02" pitchFamily="82" charset="0"/>
              </a:rPr>
              <a:t>Melhora da Coordenação</a:t>
            </a:r>
          </a:p>
          <a:p>
            <a:pPr algn="just"/>
            <a:r>
              <a:rPr lang="pt-BR" sz="3200" dirty="0">
                <a:latin typeface="Gabriola" panose="04040605051002020D02" pitchFamily="82" charset="0"/>
              </a:rPr>
              <a:t>Aulas adaptadas incentivam a prática de movimentos coordenados, contribuindo para o aprimoramento da coordenação motora.</a:t>
            </a:r>
            <a:endParaRPr lang="pt-BR" sz="3600" dirty="0">
              <a:latin typeface="Gabriola" panose="04040605051002020D02" pitchFamily="82" charset="0"/>
            </a:endParaRPr>
          </a:p>
        </p:txBody>
      </p:sp>
      <p:sp>
        <p:nvSpPr>
          <p:cNvPr id="10" name="Faixa para Cima 9"/>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7</a:t>
            </a:r>
          </a:p>
        </p:txBody>
      </p:sp>
      <p:pic>
        <p:nvPicPr>
          <p:cNvPr id="1026" name="Picture 2" descr="ilustre um aluno cadeirante, forte e saudável">
            <a:extLst>
              <a:ext uri="{FF2B5EF4-FFF2-40B4-BE49-F238E27FC236}">
                <a16:creationId xmlns:a16="http://schemas.microsoft.com/office/drawing/2014/main" xmlns="" id="{C2E17822-C6E6-7D7B-0AFF-F12E5D7FD61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51" b="96387" l="9961" r="89844">
                        <a14:foregroundMark x1="44922" y1="38379" x2="44922" y2="38379"/>
                        <a14:foregroundMark x1="38672" y1="29102" x2="49609" y2="30469"/>
                        <a14:foregroundMark x1="38672" y1="29785" x2="43652" y2="44434"/>
                        <a14:foregroundMark x1="43652" y1="44434" x2="54102" y2="52344"/>
                        <a14:foregroundMark x1="54102" y1="52344" x2="68555" y2="46973"/>
                        <a14:foregroundMark x1="68555" y1="46973" x2="63867" y2="33496"/>
                        <a14:foregroundMark x1="63867" y1="33496" x2="38672" y2="30762"/>
                        <a14:foregroundMark x1="45117" y1="17188" x2="48242" y2="3613"/>
                        <a14:foregroundMark x1="48242" y1="3613" x2="62109" y2="2246"/>
                        <a14:foregroundMark x1="62109" y1="2246" x2="69430" y2="10984"/>
                        <a14:foregroundMark x1="68772" y1="14210" x2="54590" y2="20801"/>
                        <a14:foregroundMark x1="54590" y1="20801" x2="43945" y2="17480"/>
                        <a14:foregroundMark x1="51465" y1="38867" x2="66504" y2="47070"/>
                        <a14:foregroundMark x1="66504" y1="47070" x2="46680" y2="43262"/>
                        <a14:foregroundMark x1="46680" y1="43262" x2="55859" y2="41016"/>
                        <a14:foregroundMark x1="63574" y1="69141" x2="62109" y2="71191"/>
                        <a14:foregroundMark x1="60254" y1="69141" x2="61719" y2="69141"/>
                        <a14:foregroundMark x1="63770" y1="71484" x2="63770" y2="71680"/>
                        <a14:foregroundMark x1="55176" y1="78711" x2="55664" y2="79590"/>
                        <a14:foregroundMark x1="50293" y1="77246" x2="51465" y2="79590"/>
                        <a14:foregroundMark x1="52148" y1="78418" x2="51660" y2="81934"/>
                        <a14:foregroundMark x1="54492" y1="79102" x2="54004" y2="80273"/>
                        <a14:foregroundMark x1="54199" y1="80273" x2="54688" y2="79883"/>
                        <a14:foregroundMark x1="32617" y1="73535" x2="32617" y2="73535"/>
                        <a14:foregroundMark x1="41016" y1="89355" x2="27637" y2="90820"/>
                        <a14:foregroundMark x1="27637" y1="90820" x2="41406" y2="88965"/>
                        <a14:foregroundMark x1="41406" y1="88965" x2="40527" y2="90527"/>
                        <a14:foregroundMark x1="46973" y1="87500" x2="47461" y2="87988"/>
                        <a14:foregroundMark x1="52832" y1="92676" x2="53426" y2="92448"/>
                        <a14:foregroundMark x1="49805" y1="93555" x2="49609" y2="93066"/>
                        <a14:foregroundMark x1="47949" y1="95703" x2="48633" y2="96387"/>
                        <a14:backgroundMark x1="70020" y1="13086" x2="71484" y2="15332"/>
                        <a14:backgroundMark x1="70313" y1="10938" x2="70508" y2="14648"/>
                        <a14:backgroundMark x1="54688" y1="91211" x2="55664" y2="93359"/>
                      </a14:backgroundRemoval>
                    </a14:imgEffect>
                  </a14:imgLayer>
                </a14:imgProps>
              </a:ext>
              <a:ext uri="{28A0092B-C50C-407E-A947-70E740481C1C}">
                <a14:useLocalDpi xmlns:a14="http://schemas.microsoft.com/office/drawing/2010/main" val="0"/>
              </a:ext>
            </a:extLst>
          </a:blip>
          <a:srcRect/>
          <a:stretch>
            <a:fillRect/>
          </a:stretch>
        </p:blipFill>
        <p:spPr bwMode="auto">
          <a:xfrm>
            <a:off x="7950201" y="2505911"/>
            <a:ext cx="3959057" cy="395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5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2000" cy="838033"/>
          </a:xfrm>
        </p:spPr>
        <p:txBody>
          <a:bodyPr>
            <a:noAutofit/>
          </a:bodyPr>
          <a:lstStyle/>
          <a:p>
            <a:pPr algn="ctr"/>
            <a:r>
              <a:rPr lang="pt-BR" sz="4000" dirty="0">
                <a:solidFill>
                  <a:srgbClr val="FF6600"/>
                </a:solidFill>
                <a:latin typeface="Gabriola" panose="04040605051002020D02" pitchFamily="82" charset="0"/>
              </a:rPr>
              <a:t>Benefícios dos Jogos Adaptados para Alunos Cadeirantes</a:t>
            </a:r>
            <a:endParaRPr lang="pt-BR" sz="20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Rolagem Vertical 14"/>
          <p:cNvSpPr/>
          <p:nvPr/>
        </p:nvSpPr>
        <p:spPr>
          <a:xfrm>
            <a:off x="1052392" y="1246135"/>
            <a:ext cx="7200000" cy="23400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pt-BR" sz="4000" dirty="0">
                <a:solidFill>
                  <a:srgbClr val="FF6600"/>
                </a:solidFill>
                <a:latin typeface="Gabriola" panose="04040605051002020D02" pitchFamily="82" charset="0"/>
              </a:rPr>
              <a:t>Promoção da Inclusão</a:t>
            </a:r>
          </a:p>
          <a:p>
            <a:pPr algn="just"/>
            <a:r>
              <a:rPr lang="pt-BR" sz="3200" dirty="0">
                <a:latin typeface="Gabriola" panose="04040605051002020D02" pitchFamily="82" charset="0"/>
              </a:rPr>
              <a:t>Os jogos adaptados incentivam a inclusão e a aceitação das diferenças, promovendo um ambiente escolar positivo e inclusivo para todos.</a:t>
            </a:r>
          </a:p>
        </p:txBody>
      </p:sp>
      <p:sp>
        <p:nvSpPr>
          <p:cNvPr id="17" name="Rolagem Vertical 16"/>
          <p:cNvSpPr/>
          <p:nvPr/>
        </p:nvSpPr>
        <p:spPr>
          <a:xfrm>
            <a:off x="202529" y="3910124"/>
            <a:ext cx="7200000" cy="23400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pt-BR" sz="4000" dirty="0">
                <a:solidFill>
                  <a:srgbClr val="FF6600"/>
                </a:solidFill>
                <a:latin typeface="Gabriola" panose="04040605051002020D02" pitchFamily="82" charset="0"/>
              </a:rPr>
              <a:t>Desenvolvimento Social</a:t>
            </a:r>
          </a:p>
          <a:p>
            <a:pPr algn="just"/>
            <a:r>
              <a:rPr lang="pt-BR" sz="3200" dirty="0">
                <a:latin typeface="Gabriola" panose="04040605051002020D02" pitchFamily="82" charset="0"/>
              </a:rPr>
              <a:t>Além dos benefícios físicos, esses jogos contribuem para o desenvolvimento das habilidades sociais, fortalecendo os laços de amizade e cooperação.</a:t>
            </a:r>
            <a:endParaRPr lang="pt-BR" sz="3600" dirty="0">
              <a:latin typeface="Gabriola" panose="04040605051002020D02" pitchFamily="82" charset="0"/>
            </a:endParaRPr>
          </a:p>
        </p:txBody>
      </p:sp>
      <p:pic>
        <p:nvPicPr>
          <p:cNvPr id="18" name="Image 35"/>
          <p:cNvPicPr/>
          <p:nvPr/>
        </p:nvPicPr>
        <p:blipFill rotWithShape="1">
          <a:blip r:embed="rId2" cstate="print"/>
          <a:srcRect t="7857" b="7308"/>
          <a:stretch/>
        </p:blipFill>
        <p:spPr>
          <a:xfrm>
            <a:off x="8412813" y="1180893"/>
            <a:ext cx="3458344" cy="2470484"/>
          </a:xfrm>
          <a:prstGeom prst="rect">
            <a:avLst/>
          </a:prstGeom>
        </p:spPr>
      </p:pic>
      <p:pic>
        <p:nvPicPr>
          <p:cNvPr id="19" name="Image 37"/>
          <p:cNvPicPr/>
          <p:nvPr/>
        </p:nvPicPr>
        <p:blipFill rotWithShape="1">
          <a:blip r:embed="rId3" cstate="print"/>
          <a:srcRect t="11458" b="5579"/>
          <a:stretch/>
        </p:blipFill>
        <p:spPr>
          <a:xfrm>
            <a:off x="7795827" y="3869743"/>
            <a:ext cx="3458345" cy="2427581"/>
          </a:xfrm>
          <a:prstGeom prst="rect">
            <a:avLst/>
          </a:prstGeom>
        </p:spPr>
      </p:pic>
      <p:sp>
        <p:nvSpPr>
          <p:cNvPr id="10" name="Faixa para Cima 9"/>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409009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493"/>
            <a:ext cx="12191999" cy="838033"/>
          </a:xfrm>
        </p:spPr>
        <p:txBody>
          <a:bodyPr>
            <a:noAutofit/>
          </a:bodyPr>
          <a:lstStyle/>
          <a:p>
            <a:pPr algn="ctr"/>
            <a:r>
              <a:rPr lang="pt-BR" sz="4000" dirty="0">
                <a:solidFill>
                  <a:srgbClr val="FF6600"/>
                </a:solidFill>
                <a:latin typeface="Gabriola" panose="04040605051002020D02" pitchFamily="82" charset="0"/>
              </a:rPr>
              <a:t>Desafios no ensino de Educação Física para Alunos Cadeirantes</a:t>
            </a:r>
            <a:endParaRPr lang="pt-BR" sz="1400" dirty="0">
              <a:solidFill>
                <a:srgbClr val="FF6600"/>
              </a:solidFill>
              <a:latin typeface="Gabriola" panose="04040605051002020D02" pitchFamily="82" charset="0"/>
            </a:endParaRPr>
          </a:p>
        </p:txBody>
      </p:sp>
      <p:sp>
        <p:nvSpPr>
          <p:cNvPr id="9" name="Espaço Reservado para Conteúdo 2"/>
          <p:cNvSpPr txBox="1">
            <a:spLocks/>
          </p:cNvSpPr>
          <p:nvPr/>
        </p:nvSpPr>
        <p:spPr>
          <a:xfrm>
            <a:off x="202530" y="1106905"/>
            <a:ext cx="11829047" cy="356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latin typeface="Georgia" panose="02040502050405020303" pitchFamily="18" charset="0"/>
            </a:endParaRPr>
          </a:p>
        </p:txBody>
      </p:sp>
      <p:cxnSp>
        <p:nvCxnSpPr>
          <p:cNvPr id="14" name="Conector reto 13"/>
          <p:cNvCxnSpPr/>
          <p:nvPr/>
        </p:nvCxnSpPr>
        <p:spPr>
          <a:xfrm>
            <a:off x="12031578" y="-19881"/>
            <a:ext cx="0" cy="6876000"/>
          </a:xfrm>
          <a:prstGeom prst="line">
            <a:avLst/>
          </a:prstGeom>
          <a:ln w="762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Espaço Reservado para Conteúdo 2"/>
          <p:cNvSpPr txBox="1">
            <a:spLocks/>
          </p:cNvSpPr>
          <p:nvPr/>
        </p:nvSpPr>
        <p:spPr>
          <a:xfrm>
            <a:off x="260683" y="1303901"/>
            <a:ext cx="11670631" cy="3364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latin typeface="Gabriola" panose="04040605051002020D02" pitchFamily="82" charset="0"/>
              </a:rPr>
              <a:t>O ensino de Educação Física para alunos cadeirantes pode apresentar alguns desafios, mas é fundamental garantir que esses estudantes tenham acesso a uma educação física inclusiva e adaptada às suas necessidades.</a:t>
            </a:r>
          </a:p>
          <a:p>
            <a:pPr marL="0" indent="0" algn="just">
              <a:buNone/>
            </a:pPr>
            <a:r>
              <a:rPr lang="pt-BR" dirty="0">
                <a:latin typeface="Gabriola" panose="04040605051002020D02" pitchFamily="82" charset="0"/>
              </a:rPr>
              <a:t>Um dos principais desafios é a falta de adaptação dos equipamentos e espaços esportivos tradicionais às necessidades dos alunos cadeirantes. Outro problema comum é a falta de formação adequada dos professores para lidar com as especificidades desses estudantes. Para superar esses desafios, é importante investir em recursos adaptados e oferecer capacitações para os professores de Educação Física (Gois, 2020).</a:t>
            </a:r>
          </a:p>
        </p:txBody>
      </p:sp>
      <p:sp>
        <p:nvSpPr>
          <p:cNvPr id="10" name="Faixa para Cima 9"/>
          <p:cNvSpPr/>
          <p:nvPr/>
        </p:nvSpPr>
        <p:spPr>
          <a:xfrm>
            <a:off x="5173579" y="6464968"/>
            <a:ext cx="1844842" cy="320842"/>
          </a:xfrm>
          <a:prstGeom prst="ribbon2">
            <a:avLst/>
          </a:prstGeom>
          <a:ln>
            <a:solidFill>
              <a:srgbClr val="FF66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9</a:t>
            </a:r>
          </a:p>
        </p:txBody>
      </p:sp>
      <p:pic>
        <p:nvPicPr>
          <p:cNvPr id="2050" name="Picture 2" descr="ilustre um aluno cadeirante, olhando para uma cesta de basquete muito alta para ele">
            <a:extLst>
              <a:ext uri="{FF2B5EF4-FFF2-40B4-BE49-F238E27FC236}">
                <a16:creationId xmlns:a16="http://schemas.microsoft.com/office/drawing/2014/main" xmlns="" id="{7DC063CC-AD35-4D1E-2A7E-B8B406972C3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90760" y="363175"/>
            <a:ext cx="11610475" cy="626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8762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cmpd="dbl">
          <a:solidFill>
            <a:srgbClr val="FF66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5101</Words>
  <Application>Microsoft Office PowerPoint</Application>
  <PresentationFormat>Widescreen</PresentationFormat>
  <Paragraphs>287</Paragraphs>
  <Slides>33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33</vt:i4>
      </vt:variant>
    </vt:vector>
  </HeadingPairs>
  <TitlesOfParts>
    <vt:vector size="41" baseType="lpstr">
      <vt:lpstr>Arial</vt:lpstr>
      <vt:lpstr>Calibri</vt:lpstr>
      <vt:lpstr>Calibri Light</vt:lpstr>
      <vt:lpstr>Gabriola</vt:lpstr>
      <vt:lpstr>Georgia</vt:lpstr>
      <vt:lpstr>Tahoma</vt:lpstr>
      <vt:lpstr>Times New Roman</vt:lpstr>
      <vt:lpstr>Tema do Office</vt:lpstr>
      <vt:lpstr>Importância dos Jogos Adaptados para Alunos Cadeirantes</vt:lpstr>
      <vt:lpstr>Apresentação </vt:lpstr>
      <vt:lpstr>Sumário </vt:lpstr>
      <vt:lpstr>A Educação Física na Base Nacional Comum  Curricular</vt:lpstr>
      <vt:lpstr>Importância dos jogos adaptados para estudantes cadeirantes</vt:lpstr>
      <vt:lpstr>Apresentação do PowerPoint</vt:lpstr>
      <vt:lpstr>Benefícios dos Jogos Adaptados para Alunos Cadeirantes</vt:lpstr>
      <vt:lpstr>Benefícios dos Jogos Adaptados para Alunos Cadeirantes</vt:lpstr>
      <vt:lpstr>Desafios no ensino de Educação Física para Alunos Cadeirantes</vt:lpstr>
      <vt:lpstr>Desafios no ensino de Educação Física para Alunos Cadeirantes</vt:lpstr>
      <vt:lpstr>Descrição dos Jogos Adaptados</vt:lpstr>
      <vt:lpstr>Descrição dos Jogos Adaptados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Construção do material</vt:lpstr>
      <vt:lpstr>1- Taco para condução de objetos</vt:lpstr>
      <vt:lpstr>2- Taco para rebater objetos</vt:lpstr>
      <vt:lpstr>3- Taco para pegar objetos</vt:lpstr>
      <vt:lpstr>4- Taco para carregar objetos</vt:lpstr>
      <vt:lpstr>Referências Bibliográficas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dc:creator>
  <cp:lastModifiedBy>uem</cp:lastModifiedBy>
  <cp:revision>56</cp:revision>
  <dcterms:created xsi:type="dcterms:W3CDTF">2024-07-07T19:50:10Z</dcterms:created>
  <dcterms:modified xsi:type="dcterms:W3CDTF">2024-09-10T23:41:09Z</dcterms:modified>
</cp:coreProperties>
</file>